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4"/>
  </p:notesMasterIdLst>
  <p:sldIdLst>
    <p:sldId id="308" r:id="rId2"/>
    <p:sldId id="309" r:id="rId3"/>
    <p:sldId id="376" r:id="rId4"/>
    <p:sldId id="375" r:id="rId5"/>
    <p:sldId id="380" r:id="rId6"/>
    <p:sldId id="385" r:id="rId7"/>
    <p:sldId id="386" r:id="rId8"/>
    <p:sldId id="387" r:id="rId9"/>
    <p:sldId id="335" r:id="rId10"/>
    <p:sldId id="361" r:id="rId11"/>
    <p:sldId id="363" r:id="rId12"/>
    <p:sldId id="339" r:id="rId13"/>
    <p:sldId id="343" r:id="rId14"/>
    <p:sldId id="347" r:id="rId15"/>
    <p:sldId id="350" r:id="rId16"/>
    <p:sldId id="354" r:id="rId17"/>
    <p:sldId id="365" r:id="rId18"/>
    <p:sldId id="356" r:id="rId19"/>
    <p:sldId id="357" r:id="rId20"/>
    <p:sldId id="367" r:id="rId21"/>
    <p:sldId id="369" r:id="rId22"/>
    <p:sldId id="389" r:id="rId2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4" autoAdjust="0"/>
  </p:normalViewPr>
  <p:slideViewPr>
    <p:cSldViewPr>
      <p:cViewPr>
        <p:scale>
          <a:sx n="70" d="100"/>
          <a:sy n="70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1-4 </a:t>
            </a:r>
            <a:r>
              <a:rPr lang="ru-RU" dirty="0" err="1"/>
              <a:t>класстар</a:t>
            </a:r>
            <a:r>
              <a:rPr lang="ru-RU" dirty="0"/>
              <a:t> </a:t>
            </a:r>
            <a:r>
              <a:rPr lang="ru-RU" dirty="0" smtClean="0"/>
              <a:t> 2-чейрек</a:t>
            </a:r>
            <a:endParaRPr lang="ru-RU" dirty="0"/>
          </a:p>
        </c:rich>
      </c:tx>
      <c:layout>
        <c:manualLayout>
          <c:xMode val="edge"/>
          <c:yMode val="edge"/>
          <c:x val="0.1847746038772911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036289565576543"/>
          <c:y val="0.17643316450737331"/>
          <c:w val="0.75927420868846918"/>
          <c:h val="0.651858186193580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E8E-4075-8A29-1BBA5554CFC3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E8E-4075-8A29-1BBA5554CFC3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E8E-4075-8A29-1BBA5554CFC3}"/>
              </c:ext>
            </c:extLst>
          </c:dPt>
          <c:dLbls>
            <c:txPr>
              <a:bodyPr rot="0" vert="horz"/>
              <a:lstStyle/>
              <a:p>
                <a:pPr>
                  <a:defRPr sz="28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102</c:v>
                </c:pt>
                <c:pt idx="1">
                  <c:v>182</c:v>
                </c:pt>
                <c:pt idx="2">
                  <c:v>411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E8E-4075-8A29-1BBA5554CFC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10-11 </a:t>
            </a:r>
            <a:r>
              <a:rPr lang="ru-RU" sz="2000" b="1" dirty="0" err="1"/>
              <a:t>класстар</a:t>
            </a:r>
            <a:r>
              <a:rPr lang="ru-RU" sz="2000" b="1" dirty="0"/>
              <a:t> 2-чейрек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036289565576543"/>
          <c:y val="0.17643316450737331"/>
          <c:w val="0.75927420868846918"/>
          <c:h val="0.651858186193580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3-класстар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9E-482C-B6F1-ADCD7F330D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9E-482C-B6F1-ADCD7F330D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09E-482C-B6F1-ADCD7F330D49}"/>
              </c:ext>
            </c:extLst>
          </c:dPt>
          <c:dLbls>
            <c:dLbl>
              <c:idx val="0"/>
              <c:layout>
                <c:manualLayout>
                  <c:x val="-4.7961946784876933E-2"/>
                  <c:y val="0.16780335810640923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14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258842739995291"/>
                  <c:y val="0.10565821633853549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40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22</c:v>
                </c:pt>
                <c:pt idx="2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09E-482C-B6F1-ADCD7F330D4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r>
              <a:rPr lang="ky-KG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класстар 3-чейрек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8350611589456922"/>
          <c:y val="3.14760534151104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r>
              <a:rPr lang="ky-KG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класстар 4-чейрек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1-11 </a:t>
            </a:r>
            <a:r>
              <a:rPr lang="ru-RU" sz="2000" b="1" dirty="0" err="1"/>
              <a:t>класстар</a:t>
            </a:r>
            <a:r>
              <a:rPr lang="ru-RU" sz="2000" b="1" dirty="0"/>
              <a:t> </a:t>
            </a:r>
            <a:r>
              <a:rPr lang="ru-RU" sz="2000" b="1" dirty="0" smtClean="0"/>
              <a:t>2-чейрек</a:t>
            </a:r>
            <a:endParaRPr lang="ru-RU" sz="2000" b="1" dirty="0"/>
          </a:p>
        </c:rich>
      </c:tx>
      <c:layout>
        <c:manualLayout>
          <c:xMode val="edge"/>
          <c:yMode val="edge"/>
          <c:x val="0.1847746038772911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036289565576543"/>
          <c:y val="0.17643316450737331"/>
          <c:w val="0.75927420868846918"/>
          <c:h val="0.651858186193580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8E-4075-8A29-1BBA5554CF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8E-4075-8A29-1BBA5554CF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8E-4075-8A29-1BBA5554CFC3}"/>
              </c:ext>
            </c:extLst>
          </c:dPt>
          <c:dLbls>
            <c:dLbl>
              <c:idx val="0"/>
              <c:layout>
                <c:manualLayout>
                  <c:x val="-0.13735934398624755"/>
                  <c:y val="0.20696457703530016"/>
                </c:manualLayout>
              </c:layout>
              <c:tx>
                <c:rich>
                  <a:bodyPr/>
                  <a:lstStyle/>
                  <a:p>
                    <a:r>
                      <a:rPr lang="ru-RU" b="1" smtClean="0"/>
                      <a:t>295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smtClean="0"/>
                      <a:t>526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1287555246175821"/>
                  <c:y val="1.6277431162619359E-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/>
                      <a:t>1545</a:t>
                    </a:r>
                    <a:endParaRPr lang="en-US" sz="20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</c:v>
                </c:pt>
                <c:pt idx="1">
                  <c:v>165</c:v>
                </c:pt>
                <c:pt idx="2">
                  <c:v>328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E8E-4075-8A29-1BBA5554CFC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1-11 </a:t>
            </a:r>
            <a:r>
              <a:rPr lang="ru-RU" sz="2000" b="1" dirty="0" err="1"/>
              <a:t>класстар</a:t>
            </a:r>
            <a:r>
              <a:rPr lang="ru-RU" sz="2000" b="1" dirty="0"/>
              <a:t> </a:t>
            </a:r>
            <a:r>
              <a:rPr lang="ru-RU" sz="2000" b="1" dirty="0" smtClean="0"/>
              <a:t>1-чейрек</a:t>
            </a:r>
            <a:endParaRPr lang="ru-RU" sz="2000" b="1" dirty="0"/>
          </a:p>
        </c:rich>
      </c:tx>
      <c:layout>
        <c:manualLayout>
          <c:xMode val="edge"/>
          <c:yMode val="edge"/>
          <c:x val="0.1656901734272852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587139179881269"/>
          <c:y val="4.9460462998664634E-2"/>
          <c:w val="0.78776799459317393"/>
          <c:h val="0.822678199154342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3-класстар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9E-482C-B6F1-ADCD7F330D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9E-482C-B6F1-ADCD7F330D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09E-482C-B6F1-ADCD7F330D49}"/>
              </c:ext>
            </c:extLst>
          </c:dPt>
          <c:dLbls>
            <c:dLbl>
              <c:idx val="0"/>
              <c:layout>
                <c:manualLayout>
                  <c:x val="-0.12513480560874771"/>
                  <c:y val="9.97432747123957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/>
                      <a:t>287</a:t>
                    </a:r>
                    <a:endParaRPr lang="en-US" sz="2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510584195880632"/>
                  <c:y val="-3.8230229320925124E-2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492</a:t>
                    </a:r>
                    <a:endParaRPr lang="en-US" sz="28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457482780343517"/>
                  <c:y val="-7.6278833942198143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1408</a:t>
                    </a:r>
                    <a:endParaRPr lang="en-US" sz="20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</c:v>
                </c:pt>
                <c:pt idx="1">
                  <c:v>165</c:v>
                </c:pt>
                <c:pt idx="2">
                  <c:v>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09E-482C-B6F1-ADCD7F330D4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r>
              <a:rPr lang="ky-KG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класстар 3-чейрек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8350611589456922"/>
          <c:y val="3.14760534151104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r>
              <a:rPr lang="ky-KG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класстар 4-чейрек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3 – </a:t>
            </a:r>
            <a:r>
              <a:rPr lang="ru-RU" sz="4400" dirty="0" smtClean="0">
                <a:solidFill>
                  <a:srgbClr val="002060"/>
                </a:solidFill>
              </a:rPr>
              <a:t>А,Б,В,Г,Д,Е,Ж,И,К  </a:t>
            </a:r>
            <a:r>
              <a:rPr lang="ru-RU" sz="4400" dirty="0" err="1">
                <a:solidFill>
                  <a:srgbClr val="002060"/>
                </a:solidFill>
              </a:rPr>
              <a:t>класстар</a:t>
            </a:r>
            <a:endParaRPr lang="ru-RU" sz="440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161089238845141E-2"/>
          <c:y val="0.31"/>
          <c:w val="0.91420231846019251"/>
          <c:h val="0.629070866141732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4.1666666666666666E-3"/>
                  <c:y val="-4.074074074074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1"/>
                <c:pt idx="1">
                  <c:v>3-А </c:v>
                </c:pt>
                <c:pt idx="2">
                  <c:v>3-Б </c:v>
                </c:pt>
                <c:pt idx="3">
                  <c:v>3-В </c:v>
                </c:pt>
                <c:pt idx="4">
                  <c:v>3-Г </c:v>
                </c:pt>
                <c:pt idx="5">
                  <c:v>3 -Д </c:v>
                </c:pt>
                <c:pt idx="6">
                  <c:v>3Е</c:v>
                </c:pt>
                <c:pt idx="7">
                  <c:v>3Ж</c:v>
                </c:pt>
                <c:pt idx="8">
                  <c:v>3И</c:v>
                </c:pt>
                <c:pt idx="9">
                  <c:v>3К</c:v>
                </c:pt>
                <c:pt idx="10">
                  <c:v>3-КЛ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1">
                  <c:v>0.36</c:v>
                </c:pt>
                <c:pt idx="2">
                  <c:v>0.39</c:v>
                </c:pt>
                <c:pt idx="3">
                  <c:v>0.33</c:v>
                </c:pt>
                <c:pt idx="4">
                  <c:v>0.39</c:v>
                </c:pt>
                <c:pt idx="5">
                  <c:v>0.37</c:v>
                </c:pt>
                <c:pt idx="6">
                  <c:v>0.32</c:v>
                </c:pt>
                <c:pt idx="7">
                  <c:v>0.31</c:v>
                </c:pt>
                <c:pt idx="8">
                  <c:v>0.52</c:v>
                </c:pt>
                <c:pt idx="9">
                  <c:v>0.56000000000000005</c:v>
                </c:pt>
                <c:pt idx="10" formatCode="0.00%">
                  <c:v>0.32800000000000001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95-4B77-AB56-75FA0531A3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1"/>
                <c:pt idx="1">
                  <c:v>3-А </c:v>
                </c:pt>
                <c:pt idx="2">
                  <c:v>3-Б </c:v>
                </c:pt>
                <c:pt idx="3">
                  <c:v>3-В </c:v>
                </c:pt>
                <c:pt idx="4">
                  <c:v>3-Г </c:v>
                </c:pt>
                <c:pt idx="5">
                  <c:v>3 -Д </c:v>
                </c:pt>
                <c:pt idx="6">
                  <c:v>3Е</c:v>
                </c:pt>
                <c:pt idx="7">
                  <c:v>3Ж</c:v>
                </c:pt>
                <c:pt idx="8">
                  <c:v>3И</c:v>
                </c:pt>
                <c:pt idx="9">
                  <c:v>3К</c:v>
                </c:pt>
                <c:pt idx="10">
                  <c:v>3-КЛ</c:v>
                </c:pt>
              </c:strCache>
            </c:strRef>
          </c:cat>
          <c:val>
            <c:numRef>
              <c:f>Лист1!$C$2:$C$13</c:f>
              <c:numCache>
                <c:formatCode>0%</c:formatCode>
                <c:ptCount val="12"/>
                <c:pt idx="1">
                  <c:v>0.37</c:v>
                </c:pt>
                <c:pt idx="2">
                  <c:v>0.4</c:v>
                </c:pt>
                <c:pt idx="3">
                  <c:v>0.35</c:v>
                </c:pt>
                <c:pt idx="4">
                  <c:v>0.35</c:v>
                </c:pt>
                <c:pt idx="5">
                  <c:v>0.37</c:v>
                </c:pt>
                <c:pt idx="6">
                  <c:v>0.32</c:v>
                </c:pt>
                <c:pt idx="7">
                  <c:v>0.34</c:v>
                </c:pt>
                <c:pt idx="8">
                  <c:v>0.52</c:v>
                </c:pt>
                <c:pt idx="9">
                  <c:v>0.55000000000000004</c:v>
                </c:pt>
                <c:pt idx="10">
                  <c:v>0.375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95-4B77-AB56-75FA0531A3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Лист1!$A$2:$A$13</c:f>
              <c:strCache>
                <c:ptCount val="11"/>
                <c:pt idx="1">
                  <c:v>3-А </c:v>
                </c:pt>
                <c:pt idx="2">
                  <c:v>3-Б </c:v>
                </c:pt>
                <c:pt idx="3">
                  <c:v>3-В </c:v>
                </c:pt>
                <c:pt idx="4">
                  <c:v>3-Г </c:v>
                </c:pt>
                <c:pt idx="5">
                  <c:v>3 -Д </c:v>
                </c:pt>
                <c:pt idx="6">
                  <c:v>3Е</c:v>
                </c:pt>
                <c:pt idx="7">
                  <c:v>3Ж</c:v>
                </c:pt>
                <c:pt idx="8">
                  <c:v>3И</c:v>
                </c:pt>
                <c:pt idx="9">
                  <c:v>3К</c:v>
                </c:pt>
                <c:pt idx="10">
                  <c:v>3-КЛ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1F-4501-9271-860E0241CD2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Лист1!$A$2:$A$13</c:f>
              <c:strCache>
                <c:ptCount val="11"/>
                <c:pt idx="1">
                  <c:v>3-А </c:v>
                </c:pt>
                <c:pt idx="2">
                  <c:v>3-Б </c:v>
                </c:pt>
                <c:pt idx="3">
                  <c:v>3-В </c:v>
                </c:pt>
                <c:pt idx="4">
                  <c:v>3-Г </c:v>
                </c:pt>
                <c:pt idx="5">
                  <c:v>3 -Д </c:v>
                </c:pt>
                <c:pt idx="6">
                  <c:v>3Е</c:v>
                </c:pt>
                <c:pt idx="7">
                  <c:v>3Ж</c:v>
                </c:pt>
                <c:pt idx="8">
                  <c:v>3И</c:v>
                </c:pt>
                <c:pt idx="9">
                  <c:v>3К</c:v>
                </c:pt>
                <c:pt idx="10">
                  <c:v>3-КЛ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1F-4501-9271-860E0241CD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4617984"/>
        <c:axId val="74619520"/>
        <c:axId val="0"/>
      </c:bar3DChart>
      <c:catAx>
        <c:axId val="74617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4619520"/>
        <c:crosses val="autoZero"/>
        <c:auto val="1"/>
        <c:lblAlgn val="ctr"/>
        <c:lblOffset val="100"/>
        <c:noMultiLvlLbl val="0"/>
      </c:catAx>
      <c:valAx>
        <c:axId val="7461952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74617984"/>
        <c:crosses val="autoZero"/>
        <c:crossBetween val="between"/>
      </c:valAx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4 – А,Б,В </a:t>
            </a:r>
            <a:r>
              <a:rPr lang="ru-RU" dirty="0" smtClean="0"/>
              <a:t>,Г,Д,Е,Ж.З, </a:t>
            </a:r>
            <a:r>
              <a:rPr lang="ru-RU" dirty="0" err="1"/>
              <a:t>класстар</a:t>
            </a:r>
            <a:endParaRPr lang="ru-RU" dirty="0"/>
          </a:p>
        </c:rich>
      </c:tx>
      <c:layout>
        <c:manualLayout>
          <c:xMode val="edge"/>
          <c:yMode val="edge"/>
          <c:x val="0.27273611111111112"/>
          <c:y val="3.888888888888889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2E-2"/>
                  <c:y val="0.18518518518518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12E-2"/>
                  <c:y val="6.1111111111111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222222222222224E-3"/>
                  <c:y val="0.144444444444444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9.2592592592592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9E-3"/>
                  <c:y val="9.6296296296296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38E-3"/>
                  <c:y val="0.15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3333333333333332E-3"/>
                  <c:y val="0.144444444444444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8.888888888888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777777777777779E-3"/>
                  <c:y val="0.12037037037037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0.1092592592592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8.3333333333333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1"/>
                <c:pt idx="0">
                  <c:v>4-А </c:v>
                </c:pt>
                <c:pt idx="1">
                  <c:v>4-Б </c:v>
                </c:pt>
                <c:pt idx="2">
                  <c:v>4-В </c:v>
                </c:pt>
                <c:pt idx="3">
                  <c:v>4Г</c:v>
                </c:pt>
                <c:pt idx="4">
                  <c:v>4Д</c:v>
                </c:pt>
                <c:pt idx="5">
                  <c:v>4Е</c:v>
                </c:pt>
                <c:pt idx="6">
                  <c:v>4Ж</c:v>
                </c:pt>
                <c:pt idx="7">
                  <c:v>4З</c:v>
                </c:pt>
                <c:pt idx="8">
                  <c:v>4И</c:v>
                </c:pt>
                <c:pt idx="9">
                  <c:v>4К</c:v>
                </c:pt>
                <c:pt idx="10">
                  <c:v>4-КЛ</c:v>
                </c:pt>
              </c:strCache>
            </c:strRef>
          </c:cat>
          <c:val>
            <c:numRef>
              <c:f>Лист1!$B$2:$B$14</c:f>
              <c:numCache>
                <c:formatCode>0%</c:formatCode>
                <c:ptCount val="13"/>
                <c:pt idx="0">
                  <c:v>0.47</c:v>
                </c:pt>
                <c:pt idx="1">
                  <c:v>0.37</c:v>
                </c:pt>
                <c:pt idx="2">
                  <c:v>0.38</c:v>
                </c:pt>
                <c:pt idx="3">
                  <c:v>0.39</c:v>
                </c:pt>
                <c:pt idx="4">
                  <c:v>0.33</c:v>
                </c:pt>
                <c:pt idx="5">
                  <c:v>0.36</c:v>
                </c:pt>
                <c:pt idx="6">
                  <c:v>0.39</c:v>
                </c:pt>
                <c:pt idx="7">
                  <c:v>0.35</c:v>
                </c:pt>
                <c:pt idx="8">
                  <c:v>0.48</c:v>
                </c:pt>
                <c:pt idx="9">
                  <c:v>0.49</c:v>
                </c:pt>
                <c:pt idx="10" formatCode="0.00%">
                  <c:v>0.40400000000000003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BD-4E41-8D3B-1D4C100D30B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-1.1111111111111112E-2"/>
                  <c:y val="-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1"/>
                <c:pt idx="0">
                  <c:v>4-А </c:v>
                </c:pt>
                <c:pt idx="1">
                  <c:v>4-Б </c:v>
                </c:pt>
                <c:pt idx="2">
                  <c:v>4-В </c:v>
                </c:pt>
                <c:pt idx="3">
                  <c:v>4Г</c:v>
                </c:pt>
                <c:pt idx="4">
                  <c:v>4Д</c:v>
                </c:pt>
                <c:pt idx="5">
                  <c:v>4Е</c:v>
                </c:pt>
                <c:pt idx="6">
                  <c:v>4Ж</c:v>
                </c:pt>
                <c:pt idx="7">
                  <c:v>4З</c:v>
                </c:pt>
                <c:pt idx="8">
                  <c:v>4И</c:v>
                </c:pt>
                <c:pt idx="9">
                  <c:v>4К</c:v>
                </c:pt>
                <c:pt idx="10">
                  <c:v>4-КЛ</c:v>
                </c:pt>
              </c:strCache>
            </c:strRef>
          </c:cat>
          <c:val>
            <c:numRef>
              <c:f>Лист1!$C$2:$C$14</c:f>
              <c:numCache>
                <c:formatCode>0%</c:formatCode>
                <c:ptCount val="13"/>
                <c:pt idx="0">
                  <c:v>0.56000000000000005</c:v>
                </c:pt>
                <c:pt idx="1">
                  <c:v>0.42</c:v>
                </c:pt>
                <c:pt idx="2">
                  <c:v>0.43</c:v>
                </c:pt>
                <c:pt idx="3">
                  <c:v>0.41</c:v>
                </c:pt>
                <c:pt idx="4">
                  <c:v>0.39</c:v>
                </c:pt>
                <c:pt idx="5">
                  <c:v>0.37</c:v>
                </c:pt>
                <c:pt idx="6">
                  <c:v>0.42</c:v>
                </c:pt>
                <c:pt idx="7">
                  <c:v>0.39</c:v>
                </c:pt>
                <c:pt idx="8">
                  <c:v>0.48</c:v>
                </c:pt>
                <c:pt idx="9">
                  <c:v>0.43</c:v>
                </c:pt>
                <c:pt idx="10">
                  <c:v>0.436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BD-4E41-8D3B-1D4C100D30B1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1"/>
                <c:pt idx="0">
                  <c:v>4-А </c:v>
                </c:pt>
                <c:pt idx="1">
                  <c:v>4-Б </c:v>
                </c:pt>
                <c:pt idx="2">
                  <c:v>4-В </c:v>
                </c:pt>
                <c:pt idx="3">
                  <c:v>4Г</c:v>
                </c:pt>
                <c:pt idx="4">
                  <c:v>4Д</c:v>
                </c:pt>
                <c:pt idx="5">
                  <c:v>4Е</c:v>
                </c:pt>
                <c:pt idx="6">
                  <c:v>4Ж</c:v>
                </c:pt>
                <c:pt idx="7">
                  <c:v>4З</c:v>
                </c:pt>
                <c:pt idx="8">
                  <c:v>4И</c:v>
                </c:pt>
                <c:pt idx="9">
                  <c:v>4К</c:v>
                </c:pt>
                <c:pt idx="10">
                  <c:v>4-КЛ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33-49DD-BE65-942F463600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728448"/>
        <c:axId val="38729984"/>
        <c:axId val="75182528"/>
      </c:bar3DChart>
      <c:catAx>
        <c:axId val="38728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8729984"/>
        <c:crosses val="autoZero"/>
        <c:auto val="1"/>
        <c:lblAlgn val="ctr"/>
        <c:lblOffset val="100"/>
        <c:noMultiLvlLbl val="0"/>
      </c:catAx>
      <c:valAx>
        <c:axId val="3872998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8728448"/>
        <c:crosses val="autoZero"/>
        <c:crossBetween val="between"/>
      </c:valAx>
      <c:serAx>
        <c:axId val="75182528"/>
        <c:scaling>
          <c:orientation val="minMax"/>
        </c:scaling>
        <c:delete val="1"/>
        <c:axPos val="b"/>
        <c:majorTickMark val="out"/>
        <c:minorTickMark val="none"/>
        <c:tickLblPos val="nextTo"/>
        <c:crossAx val="38729984"/>
        <c:crosses val="autoZero"/>
      </c:serAx>
    </c:plotArea>
    <c:legend>
      <c:legendPos val="t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1-4  </a:t>
            </a:r>
            <a:r>
              <a:rPr lang="ru-RU" dirty="0" err="1"/>
              <a:t>класстар</a:t>
            </a:r>
            <a:endParaRPr lang="ru-RU" dirty="0"/>
          </a:p>
        </c:rich>
      </c:tx>
      <c:layout>
        <c:manualLayout>
          <c:xMode val="edge"/>
          <c:yMode val="edge"/>
          <c:x val="0.27273611111111112"/>
          <c:y val="3.888888888888889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76421697287833E-2"/>
          <c:y val="0.26568568232807338"/>
          <c:w val="0.38217913385826768"/>
          <c:h val="0.6196813652660112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0.127777777777777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1-чейрек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4A-49EC-86CC-12801D413D8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0.13703703703703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1-чейрек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4A-49EC-86CC-12801D413D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753920"/>
        <c:axId val="33701888"/>
        <c:axId val="85422528"/>
      </c:bar3DChart>
      <c:catAx>
        <c:axId val="32753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3701888"/>
        <c:crosses val="autoZero"/>
        <c:auto val="1"/>
        <c:lblAlgn val="ctr"/>
        <c:lblOffset val="100"/>
        <c:noMultiLvlLbl val="0"/>
      </c:catAx>
      <c:valAx>
        <c:axId val="337018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2753920"/>
        <c:crosses val="autoZero"/>
        <c:crossBetween val="between"/>
      </c:valAx>
      <c:serAx>
        <c:axId val="85422528"/>
        <c:scaling>
          <c:orientation val="minMax"/>
        </c:scaling>
        <c:delete val="1"/>
        <c:axPos val="b"/>
        <c:majorTickMark val="out"/>
        <c:minorTickMark val="none"/>
        <c:tickLblPos val="nextTo"/>
        <c:crossAx val="33701888"/>
        <c:crosses val="autoZero"/>
      </c:serAx>
    </c:plotArea>
    <c:legend>
      <c:legendPos val="t"/>
      <c:layout>
        <c:manualLayout>
          <c:xMode val="edge"/>
          <c:yMode val="edge"/>
          <c:x val="8.2172848275682525E-2"/>
          <c:y val="0.1384887103701618"/>
          <c:w val="0.37015398075240591"/>
          <c:h val="0.137409011373578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1-4 </a:t>
            </a:r>
            <a:r>
              <a:rPr lang="ru-RU" sz="2400" b="1" dirty="0" err="1"/>
              <a:t>класстар</a:t>
            </a:r>
            <a:r>
              <a:rPr lang="ru-RU" sz="2400" b="1" dirty="0"/>
              <a:t> </a:t>
            </a:r>
            <a:r>
              <a:rPr lang="ru-RU" sz="2400" b="1" dirty="0" smtClean="0"/>
              <a:t>1-чейрек</a:t>
            </a:r>
            <a:endParaRPr lang="ru-RU" sz="2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036289565576543"/>
          <c:y val="0.17643316450737331"/>
          <c:w val="0.75927420868846918"/>
          <c:h val="0.651858186193580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3-класстар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9E-482C-B6F1-ADCD7F330D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9E-482C-B6F1-ADCD7F330D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09E-482C-B6F1-ADCD7F330D49}"/>
              </c:ext>
            </c:extLst>
          </c:dPt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</c:v>
                </c:pt>
                <c:pt idx="1">
                  <c:v>179</c:v>
                </c:pt>
                <c:pt idx="2">
                  <c:v>420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09E-482C-B6F1-ADCD7F330D4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5 –</a:t>
            </a:r>
            <a:r>
              <a:rPr lang="ru-RU" sz="4400" dirty="0" smtClean="0">
                <a:solidFill>
                  <a:srgbClr val="002060"/>
                </a:solidFill>
              </a:rPr>
              <a:t>А,Б,В,Г,Д,Е,Ж,З,  </a:t>
            </a:r>
            <a:r>
              <a:rPr lang="ru-RU" sz="4400" dirty="0" err="1">
                <a:solidFill>
                  <a:srgbClr val="002060"/>
                </a:solidFill>
              </a:rPr>
              <a:t>класстар</a:t>
            </a:r>
            <a:endParaRPr lang="ru-RU" sz="44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7798961067366581"/>
          <c:y val="3.7037037037037038E-3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161089238845141E-2"/>
          <c:y val="0.18243525809273842"/>
          <c:w val="0.90656113298337704"/>
          <c:h val="0.747376348789734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9015E-3"/>
                  <c:y val="7.9629629629629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88888888888889E-3"/>
                  <c:y val="7.5925925925925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0"/>
                <c:pt idx="0">
                  <c:v>5-А </c:v>
                </c:pt>
                <c:pt idx="1">
                  <c:v>5-Б </c:v>
                </c:pt>
                <c:pt idx="2">
                  <c:v>5-В </c:v>
                </c:pt>
                <c:pt idx="3">
                  <c:v>5Г</c:v>
                </c:pt>
                <c:pt idx="4">
                  <c:v>5Д</c:v>
                </c:pt>
                <c:pt idx="5">
                  <c:v>5Е</c:v>
                </c:pt>
                <c:pt idx="6">
                  <c:v>5Ж</c:v>
                </c:pt>
                <c:pt idx="7">
                  <c:v>5З</c:v>
                </c:pt>
                <c:pt idx="8">
                  <c:v>5Е</c:v>
                </c:pt>
                <c:pt idx="9">
                  <c:v>5-КЛ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0.43</c:v>
                </c:pt>
                <c:pt idx="1">
                  <c:v>0.31</c:v>
                </c:pt>
                <c:pt idx="2">
                  <c:v>0.28999999999999998</c:v>
                </c:pt>
                <c:pt idx="3">
                  <c:v>0.31</c:v>
                </c:pt>
                <c:pt idx="4">
                  <c:v>0.26</c:v>
                </c:pt>
                <c:pt idx="5">
                  <c:v>0.36</c:v>
                </c:pt>
                <c:pt idx="6">
                  <c:v>0.32</c:v>
                </c:pt>
                <c:pt idx="7">
                  <c:v>0.27</c:v>
                </c:pt>
                <c:pt idx="8">
                  <c:v>0.36</c:v>
                </c:pt>
                <c:pt idx="9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D-4692-9073-7F9FA39CA2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3333333333333332E-3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8888888888888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4444444444444E-2"/>
                  <c:y val="2.03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8333333333333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7777777777777778"/>
                  <c:y val="-2.777777777777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0"/>
                <c:pt idx="0">
                  <c:v>5-А </c:v>
                </c:pt>
                <c:pt idx="1">
                  <c:v>5-Б </c:v>
                </c:pt>
                <c:pt idx="2">
                  <c:v>5-В </c:v>
                </c:pt>
                <c:pt idx="3">
                  <c:v>5Г</c:v>
                </c:pt>
                <c:pt idx="4">
                  <c:v>5Д</c:v>
                </c:pt>
                <c:pt idx="5">
                  <c:v>5Е</c:v>
                </c:pt>
                <c:pt idx="6">
                  <c:v>5Ж</c:v>
                </c:pt>
                <c:pt idx="7">
                  <c:v>5З</c:v>
                </c:pt>
                <c:pt idx="8">
                  <c:v>5Е</c:v>
                </c:pt>
                <c:pt idx="9">
                  <c:v>5-КЛ</c:v>
                </c:pt>
              </c:strCache>
            </c:strRef>
          </c:cat>
          <c:val>
            <c:numRef>
              <c:f>Лист1!$C$2:$C$13</c:f>
              <c:numCache>
                <c:formatCode>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7D-4692-9073-7F9FA39CA2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4018304"/>
        <c:axId val="85393408"/>
        <c:axId val="83567936"/>
      </c:bar3DChart>
      <c:catAx>
        <c:axId val="84018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5393408"/>
        <c:crosses val="autoZero"/>
        <c:auto val="1"/>
        <c:lblAlgn val="ctr"/>
        <c:lblOffset val="100"/>
        <c:noMultiLvlLbl val="0"/>
      </c:catAx>
      <c:valAx>
        <c:axId val="8539340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4018304"/>
        <c:crosses val="autoZero"/>
        <c:crossBetween val="between"/>
      </c:valAx>
      <c:serAx>
        <c:axId val="83567936"/>
        <c:scaling>
          <c:orientation val="minMax"/>
        </c:scaling>
        <c:delete val="1"/>
        <c:axPos val="b"/>
        <c:majorTickMark val="out"/>
        <c:minorTickMark val="none"/>
        <c:tickLblPos val="nextTo"/>
        <c:crossAx val="85393408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6 </a:t>
            </a:r>
            <a:r>
              <a:rPr lang="ru-RU" sz="4400" dirty="0" smtClean="0">
                <a:solidFill>
                  <a:srgbClr val="002060"/>
                </a:solidFill>
              </a:rPr>
              <a:t>–  </a:t>
            </a:r>
            <a:r>
              <a:rPr lang="ru-RU" sz="4400" dirty="0" err="1">
                <a:solidFill>
                  <a:srgbClr val="002060"/>
                </a:solidFill>
              </a:rPr>
              <a:t>класстар</a:t>
            </a:r>
            <a:endParaRPr lang="ru-RU" sz="440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46205161854768"/>
          <c:y val="0.22687970253718284"/>
          <c:w val="0.89190135608048993"/>
          <c:h val="0.7121911636045494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6- класс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7C-49ED-9EA3-3330038666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6- класс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7C-49ED-9EA3-3330038666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649088"/>
        <c:axId val="86654976"/>
        <c:axId val="83599808"/>
      </c:bar3DChart>
      <c:catAx>
        <c:axId val="86649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6654976"/>
        <c:crosses val="autoZero"/>
        <c:auto val="1"/>
        <c:lblAlgn val="ctr"/>
        <c:lblOffset val="100"/>
        <c:noMultiLvlLbl val="0"/>
      </c:catAx>
      <c:valAx>
        <c:axId val="866549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6649088"/>
        <c:crosses val="autoZero"/>
        <c:crossBetween val="between"/>
      </c:valAx>
      <c:serAx>
        <c:axId val="83599808"/>
        <c:scaling>
          <c:orientation val="minMax"/>
        </c:scaling>
        <c:delete val="1"/>
        <c:axPos val="b"/>
        <c:majorTickMark val="out"/>
        <c:minorTickMark val="none"/>
        <c:tickLblPos val="nextTo"/>
        <c:crossAx val="86654976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7 </a:t>
            </a:r>
            <a:r>
              <a:rPr lang="ru-RU" sz="4400" dirty="0" smtClean="0">
                <a:solidFill>
                  <a:srgbClr val="002060"/>
                </a:solidFill>
              </a:rPr>
              <a:t>–  </a:t>
            </a:r>
            <a:r>
              <a:rPr lang="ru-RU" sz="4400" dirty="0" err="1">
                <a:solidFill>
                  <a:srgbClr val="002060"/>
                </a:solidFill>
              </a:rPr>
              <a:t>класстар</a:t>
            </a:r>
            <a:endParaRPr lang="ru-RU" sz="44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7109722222222221"/>
          <c:y val="2.5925925925925925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7- класс 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B4-491F-BDBB-91A6D701633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7- класс 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B4-491F-BDBB-91A6D70163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773568"/>
        <c:axId val="87775104"/>
        <c:axId val="85422976"/>
      </c:bar3DChart>
      <c:catAx>
        <c:axId val="87773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7775104"/>
        <c:crosses val="autoZero"/>
        <c:auto val="1"/>
        <c:lblAlgn val="ctr"/>
        <c:lblOffset val="100"/>
        <c:noMultiLvlLbl val="0"/>
      </c:catAx>
      <c:valAx>
        <c:axId val="8777510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7773568"/>
        <c:crosses val="autoZero"/>
        <c:crossBetween val="between"/>
      </c:valAx>
      <c:serAx>
        <c:axId val="85422976"/>
        <c:scaling>
          <c:orientation val="minMax"/>
        </c:scaling>
        <c:delete val="1"/>
        <c:axPos val="b"/>
        <c:majorTickMark val="out"/>
        <c:minorTickMark val="none"/>
        <c:tickLblPos val="nextTo"/>
        <c:crossAx val="87775104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8 – 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класстар</a:t>
            </a:r>
            <a:endParaRPr lang="ru-RU" sz="440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8-А класс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A1-4A5B-9A98-052996FCE31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8-А класс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A1-4A5B-9A98-052996FCE3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4023552"/>
        <c:axId val="87822336"/>
        <c:axId val="87806400"/>
      </c:bar3DChart>
      <c:catAx>
        <c:axId val="84023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7822336"/>
        <c:crosses val="autoZero"/>
        <c:auto val="1"/>
        <c:lblAlgn val="ctr"/>
        <c:lblOffset val="100"/>
        <c:noMultiLvlLbl val="0"/>
      </c:catAx>
      <c:valAx>
        <c:axId val="8782233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4023552"/>
        <c:crosses val="autoZero"/>
        <c:crossBetween val="between"/>
      </c:valAx>
      <c:serAx>
        <c:axId val="87806400"/>
        <c:scaling>
          <c:orientation val="minMax"/>
        </c:scaling>
        <c:delete val="1"/>
        <c:axPos val="b"/>
        <c:majorTickMark val="out"/>
        <c:minorTickMark val="none"/>
        <c:tickLblPos val="nextTo"/>
        <c:crossAx val="87822336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9 – </a:t>
            </a:r>
            <a:r>
              <a:rPr lang="ru-RU" sz="4400" dirty="0" smtClean="0">
                <a:solidFill>
                  <a:srgbClr val="002060"/>
                </a:solidFill>
              </a:rPr>
              <a:t>  </a:t>
            </a:r>
            <a:r>
              <a:rPr lang="ru-RU" sz="4400" dirty="0" err="1">
                <a:solidFill>
                  <a:srgbClr val="002060"/>
                </a:solidFill>
              </a:rPr>
              <a:t>класстар</a:t>
            </a:r>
            <a:endParaRPr lang="ru-RU" sz="440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1"/>
                <c:pt idx="0">
                  <c:v>9-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27-4EEC-BE07-9B5679C53B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1"/>
                <c:pt idx="0">
                  <c:v>9-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27-4EEC-BE07-9B5679C53B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355200"/>
        <c:axId val="88356736"/>
        <c:axId val="87807744"/>
      </c:bar3DChart>
      <c:catAx>
        <c:axId val="88355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8356736"/>
        <c:crosses val="autoZero"/>
        <c:auto val="1"/>
        <c:lblAlgn val="ctr"/>
        <c:lblOffset val="100"/>
        <c:noMultiLvlLbl val="0"/>
      </c:catAx>
      <c:valAx>
        <c:axId val="8835673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8355200"/>
        <c:crosses val="autoZero"/>
        <c:crossBetween val="between"/>
      </c:valAx>
      <c:serAx>
        <c:axId val="87807744"/>
        <c:scaling>
          <c:orientation val="minMax"/>
        </c:scaling>
        <c:delete val="1"/>
        <c:axPos val="b"/>
        <c:majorTickMark val="out"/>
        <c:minorTickMark val="none"/>
        <c:tickLblPos val="nextTo"/>
        <c:crossAx val="88356736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5-9  </a:t>
            </a:r>
            <a:r>
              <a:rPr lang="ru-RU" sz="4400" dirty="0" err="1">
                <a:solidFill>
                  <a:srgbClr val="002060"/>
                </a:solidFill>
              </a:rPr>
              <a:t>класстар</a:t>
            </a:r>
            <a:endParaRPr lang="ru-RU" sz="440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10-rkfccnfh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A4-4917-A18B-7917F20789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10-rkfccnfh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A4-4917-A18B-7917F20789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398080"/>
        <c:axId val="88403968"/>
        <c:axId val="87809536"/>
      </c:bar3DChart>
      <c:catAx>
        <c:axId val="88398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8403968"/>
        <c:crosses val="autoZero"/>
        <c:auto val="1"/>
        <c:lblAlgn val="ctr"/>
        <c:lblOffset val="100"/>
        <c:noMultiLvlLbl val="0"/>
      </c:catAx>
      <c:valAx>
        <c:axId val="8840396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8398080"/>
        <c:crosses val="autoZero"/>
        <c:crossBetween val="between"/>
      </c:valAx>
      <c:serAx>
        <c:axId val="87809536"/>
        <c:scaling>
          <c:orientation val="minMax"/>
        </c:scaling>
        <c:delete val="1"/>
        <c:axPos val="b"/>
        <c:majorTickMark val="out"/>
        <c:minorTickMark val="none"/>
        <c:tickLblPos val="nextTo"/>
        <c:crossAx val="88403968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10 </a:t>
            </a:r>
            <a:r>
              <a:rPr lang="ru-RU" sz="4400" dirty="0" smtClean="0">
                <a:solidFill>
                  <a:srgbClr val="002060"/>
                </a:solidFill>
              </a:rPr>
              <a:t>–  </a:t>
            </a:r>
            <a:r>
              <a:rPr lang="ru-RU" sz="4400" dirty="0">
                <a:solidFill>
                  <a:srgbClr val="002060"/>
                </a:solidFill>
              </a:rPr>
              <a:t>класс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1"/>
                <c:pt idx="0">
                  <c:v>10-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0.307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7F-4BB0-9C0A-C8890AD118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1"/>
                <c:pt idx="0">
                  <c:v>10-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7F-4BB0-9C0A-C8890AD118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302336"/>
        <c:axId val="88303872"/>
        <c:axId val="88368896"/>
      </c:bar3DChart>
      <c:catAx>
        <c:axId val="88302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8303872"/>
        <c:crosses val="autoZero"/>
        <c:auto val="1"/>
        <c:lblAlgn val="ctr"/>
        <c:lblOffset val="100"/>
        <c:noMultiLvlLbl val="0"/>
      </c:catAx>
      <c:valAx>
        <c:axId val="8830387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8302336"/>
        <c:crosses val="autoZero"/>
        <c:crossBetween val="between"/>
      </c:valAx>
      <c:serAx>
        <c:axId val="88368896"/>
        <c:scaling>
          <c:orientation val="minMax"/>
        </c:scaling>
        <c:delete val="1"/>
        <c:axPos val="b"/>
        <c:majorTickMark val="out"/>
        <c:minorTickMark val="none"/>
        <c:tickLblPos val="nextTo"/>
        <c:crossAx val="88303872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11 – А  класс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76421697287833E-2"/>
          <c:y val="0.22687970253718284"/>
          <c:w val="0.89190135608048993"/>
          <c:h val="0.7121911636045494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11-класстар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0.35499999999999998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60-40D2-A95B-40F5DE2C30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11-класстар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60-40D2-A95B-40F5DE2C30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341120"/>
        <c:axId val="89723264"/>
        <c:axId val="88367552"/>
      </c:bar3DChart>
      <c:catAx>
        <c:axId val="88341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9723264"/>
        <c:crosses val="autoZero"/>
        <c:auto val="1"/>
        <c:lblAlgn val="ctr"/>
        <c:lblOffset val="100"/>
        <c:noMultiLvlLbl val="0"/>
      </c:catAx>
      <c:valAx>
        <c:axId val="897232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8341120"/>
        <c:crosses val="autoZero"/>
        <c:crossBetween val="between"/>
      </c:valAx>
      <c:serAx>
        <c:axId val="88367552"/>
        <c:scaling>
          <c:orientation val="minMax"/>
        </c:scaling>
        <c:delete val="1"/>
        <c:axPos val="b"/>
        <c:majorTickMark val="out"/>
        <c:minorTickMark val="none"/>
        <c:tickLblPos val="nextTo"/>
        <c:crossAx val="89723264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10-11</a:t>
            </a:r>
            <a:r>
              <a:rPr lang="ru-RU" sz="4400" baseline="0" dirty="0">
                <a:solidFill>
                  <a:srgbClr val="002060"/>
                </a:solidFill>
              </a:rPr>
              <a:t> 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класстар</a:t>
            </a:r>
            <a:endParaRPr lang="ru-RU" sz="440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76421697287833E-2"/>
          <c:y val="0.22687970253718284"/>
          <c:w val="0.89190135608048993"/>
          <c:h val="0.7121911636045494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10-11 класс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0.33100000000000002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22-4154-A861-32F3AE67DF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10-11 класс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22-4154-A861-32F3AE67DF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9871104"/>
        <c:axId val="89872640"/>
        <c:axId val="88307008"/>
      </c:bar3DChart>
      <c:catAx>
        <c:axId val="89871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9872640"/>
        <c:crosses val="autoZero"/>
        <c:auto val="1"/>
        <c:lblAlgn val="ctr"/>
        <c:lblOffset val="100"/>
        <c:noMultiLvlLbl val="0"/>
      </c:catAx>
      <c:valAx>
        <c:axId val="8987264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9871104"/>
        <c:crosses val="autoZero"/>
        <c:crossBetween val="between"/>
      </c:valAx>
      <c:serAx>
        <c:axId val="88307008"/>
        <c:scaling>
          <c:orientation val="minMax"/>
        </c:scaling>
        <c:delete val="1"/>
        <c:axPos val="b"/>
        <c:majorTickMark val="out"/>
        <c:minorTickMark val="none"/>
        <c:tickLblPos val="nextTo"/>
        <c:crossAx val="89872640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solidFill>
                  <a:srgbClr val="002060"/>
                </a:solidFill>
              </a:defRPr>
            </a:pPr>
            <a:r>
              <a:rPr lang="ru-RU" sz="4400" dirty="0">
                <a:solidFill>
                  <a:srgbClr val="002060"/>
                </a:solidFill>
              </a:rPr>
              <a:t>1-11</a:t>
            </a:r>
            <a:r>
              <a:rPr lang="ru-RU" sz="4400" baseline="0" dirty="0">
                <a:solidFill>
                  <a:srgbClr val="002060"/>
                </a:solidFill>
              </a:rPr>
              <a:t> 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класстар</a:t>
            </a:r>
            <a:endParaRPr lang="ru-RU" sz="440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76421697287833E-2"/>
          <c:y val="0.22687970253718284"/>
          <c:w val="0.89190135608048993"/>
          <c:h val="0.7121911636045494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1-11 класс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0.36499999999999999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A8-4EB4-9FEE-82D2695F66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1-11 класс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A8-4EB4-9FEE-82D2695F66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9909888"/>
        <c:axId val="89784704"/>
        <c:axId val="88308800"/>
      </c:bar3DChart>
      <c:catAx>
        <c:axId val="89909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9784704"/>
        <c:crosses val="autoZero"/>
        <c:auto val="1"/>
        <c:lblAlgn val="ctr"/>
        <c:lblOffset val="100"/>
        <c:noMultiLvlLbl val="0"/>
      </c:catAx>
      <c:valAx>
        <c:axId val="8978470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9909888"/>
        <c:crosses val="autoZero"/>
        <c:crossBetween val="between"/>
      </c:valAx>
      <c:serAx>
        <c:axId val="88308800"/>
        <c:scaling>
          <c:orientation val="minMax"/>
        </c:scaling>
        <c:delete val="1"/>
        <c:axPos val="b"/>
        <c:majorTickMark val="out"/>
        <c:minorTickMark val="none"/>
        <c:tickLblPos val="nextTo"/>
        <c:crossAx val="89784704"/>
        <c:crosses val="autoZero"/>
      </c:ser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ky-KG"/>
              <a:t>1-4 класстар 3-чейрек</a:t>
            </a:r>
            <a:endParaRPr lang="ru-RU"/>
          </a:p>
        </c:rich>
      </c:tx>
      <c:layout>
        <c:manualLayout>
          <c:xMode val="edge"/>
          <c:yMode val="edge"/>
          <c:x val="0.18350611589456922"/>
          <c:y val="3.14760534151104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ky-KG"/>
              <a:t>1-4 класстар 4-чейрек 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0" b="1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5-9 </a:t>
            </a:r>
            <a:r>
              <a:rPr lang="ru-RU" sz="2000" b="1" dirty="0" err="1"/>
              <a:t>класстар</a:t>
            </a:r>
            <a:r>
              <a:rPr lang="ru-RU" sz="2000" b="1" dirty="0"/>
              <a:t> 1-чейрек</a:t>
            </a:r>
          </a:p>
        </c:rich>
      </c:tx>
      <c:layout>
        <c:manualLayout>
          <c:xMode val="edge"/>
          <c:yMode val="edge"/>
          <c:x val="0.1847746038772911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036289565576543"/>
          <c:y val="0.17643316450737331"/>
          <c:w val="0.75927420868846918"/>
          <c:h val="0.651858186193580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8E-4075-8A29-1BBA5554CF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8E-4075-8A29-1BBA5554CF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8E-4075-8A29-1BBA5554CF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196</c:v>
                </c:pt>
                <c:pt idx="1">
                  <c:v>313</c:v>
                </c:pt>
                <c:pt idx="2">
                  <c:v>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E8E-4075-8A29-1BBA5554CFC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5-9 </a:t>
            </a:r>
            <a:r>
              <a:rPr lang="ru-RU" sz="2000" b="1" dirty="0" err="1"/>
              <a:t>класстар</a:t>
            </a:r>
            <a:r>
              <a:rPr lang="ru-RU" sz="2000" b="1" dirty="0"/>
              <a:t> 2-чейрек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036289565576543"/>
          <c:y val="0.17643316450737331"/>
          <c:w val="0.75927420868846918"/>
          <c:h val="0.651858186193580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3-класстар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9E-482C-B6F1-ADCD7F330D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9E-482C-B6F1-ADCD7F330D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09E-482C-B6F1-ADCD7F330D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179</c:v>
                </c:pt>
                <c:pt idx="1">
                  <c:v>304</c:v>
                </c:pt>
                <c:pt idx="2">
                  <c:v>1024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09E-482C-B6F1-ADCD7F330D4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r>
              <a:rPr lang="ky-KG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класстар 3-чейрек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8350611589456922"/>
          <c:y val="3.14760534151104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r>
              <a:rPr lang="ky-KG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класстар 4-чейрек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10-11 </a:t>
            </a:r>
            <a:r>
              <a:rPr lang="ru-RU" sz="2000" b="1" dirty="0" err="1"/>
              <a:t>класстар</a:t>
            </a:r>
            <a:r>
              <a:rPr lang="ru-RU" sz="2000" b="1" dirty="0"/>
              <a:t> 1-чейрек</a:t>
            </a:r>
          </a:p>
        </c:rich>
      </c:tx>
      <c:layout>
        <c:manualLayout>
          <c:xMode val="edge"/>
          <c:yMode val="edge"/>
          <c:x val="0.1847746038772911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036289565576543"/>
          <c:y val="0.17643316450737331"/>
          <c:w val="0.75927420868846918"/>
          <c:h val="0.651858186193580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8E-4075-8A29-1BBA5554CF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8E-4075-8A29-1BBA5554CF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8E-4075-8A29-1BBA5554CFC3}"/>
              </c:ext>
            </c:extLst>
          </c:dPt>
          <c:dLbls>
            <c:delete val="1"/>
          </c:dLbls>
          <c:cat>
            <c:strRef>
              <c:f>Лист1!$A$2:$A$4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25</c:v>
                </c:pt>
                <c:pt idx="2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E8E-4075-8A29-1BBA5554CFC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4FB9B-F3DE-4C61-908D-0A11EE138B68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EA675-E7AC-4A91-A2B3-AEF1E1FF5F5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86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A675-E7AC-4A91-A2B3-AEF1E1FF5F5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08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chart" Target="../charts/char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4.png"/><Relationship Id="rId4" Type="http://schemas.openxmlformats.org/officeDocument/2006/relationships/chart" Target="../charts/char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4.png"/><Relationship Id="rId4" Type="http://schemas.openxmlformats.org/officeDocument/2006/relationships/chart" Target="../charts/char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4.png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4.png"/><Relationship Id="rId4" Type="http://schemas.openxmlformats.org/officeDocument/2006/relationships/chart" Target="../charts/char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4.png"/><Relationship Id="rId4" Type="http://schemas.openxmlformats.org/officeDocument/2006/relationships/chart" Target="../charts/char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302359"/>
            <a:ext cx="9143999" cy="747897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60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</a:t>
            </a:r>
            <a:r>
              <a:rPr lang="ru-RU" sz="6000" b="1" dirty="0" err="1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ЖОББМнин</a:t>
            </a:r>
            <a:r>
              <a:rPr lang="ru-RU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/-202</a:t>
            </a:r>
            <a:r>
              <a:rPr lang="en-US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err="1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sz="60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жылынын</a:t>
            </a:r>
            <a:r>
              <a:rPr lang="ru-RU" sz="60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2-чейрегиндеги</a:t>
            </a:r>
          </a:p>
          <a:p>
            <a:pPr algn="ctr"/>
            <a:r>
              <a:rPr lang="en-US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ru-RU" sz="6000" b="1" dirty="0" err="1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жарым</a:t>
            </a:r>
            <a:r>
              <a:rPr lang="ru-RU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жылдык</a:t>
            </a:r>
            <a:r>
              <a:rPr lang="ru-RU" sz="60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                            </a:t>
            </a:r>
            <a:r>
              <a:rPr lang="ru-RU" sz="6000" b="1" dirty="0" err="1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окуу-тарбия</a:t>
            </a:r>
            <a:r>
              <a:rPr lang="ru-RU" sz="60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sz="60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боюнча </a:t>
            </a:r>
            <a:r>
              <a:rPr lang="ru-RU" sz="6000" b="1" dirty="0" err="1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маалымат</a:t>
            </a:r>
            <a:endParaRPr lang="ru-RU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4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780766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14172680"/>
              </p:ext>
            </p:extLst>
          </p:nvPr>
        </p:nvGraphicFramePr>
        <p:xfrm>
          <a:off x="179512" y="476672"/>
          <a:ext cx="8604448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24744"/>
            <a:ext cx="435597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9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840526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579679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2495925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8446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9408382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19936316"/>
              </p:ext>
            </p:extLst>
          </p:nvPr>
        </p:nvGraphicFramePr>
        <p:xfrm>
          <a:off x="-2159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2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016004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8474510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Класс  </a:t>
            </a:r>
            <a:r>
              <a:rPr lang="ru-RU" sz="5400" b="1" dirty="0" err="1">
                <a:solidFill>
                  <a:srgbClr val="0070C0"/>
                </a:solidFill>
              </a:rPr>
              <a:t>комплекти</a:t>
            </a:r>
            <a:r>
              <a:rPr lang="ru-RU" sz="5400" b="1" dirty="0">
                <a:solidFill>
                  <a:srgbClr val="0070C0"/>
                </a:solidFill>
              </a:rPr>
              <a:t>           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– 4           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36кл 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5 – 11         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39 </a:t>
            </a:r>
            <a:r>
              <a:rPr lang="ru-RU" sz="6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10-11          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 </a:t>
            </a:r>
            <a:r>
              <a:rPr lang="ru-RU" sz="6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Жалпы        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80  </a:t>
            </a:r>
            <a:r>
              <a:rPr lang="ru-RU" sz="6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656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255488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0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087609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75472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82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ky-KG" dirty="0"/>
              <a:t>Окуучулардын  саны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658582"/>
              </p:ext>
            </p:extLst>
          </p:nvPr>
        </p:nvGraphicFramePr>
        <p:xfrm>
          <a:off x="0" y="764703"/>
          <a:ext cx="8991600" cy="727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744">
                  <a:extLst>
                    <a:ext uri="{9D8B030D-6E8A-4147-A177-3AD203B41FA5}">
                      <a16:colId xmlns:a16="http://schemas.microsoft.com/office/drawing/2014/main" xmlns="" val="722572337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92570961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062636740"/>
                    </a:ext>
                  </a:extLst>
                </a:gridCol>
                <a:gridCol w="1469152">
                  <a:extLst>
                    <a:ext uri="{9D8B030D-6E8A-4147-A177-3AD203B41FA5}">
                      <a16:colId xmlns:a16="http://schemas.microsoft.com/office/drawing/2014/main" xmlns="" val="362281430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xmlns="" val="1031092300"/>
                    </a:ext>
                  </a:extLst>
                </a:gridCol>
              </a:tblGrid>
              <a:tr h="559025">
                <a:tc>
                  <a:txBody>
                    <a:bodyPr/>
                    <a:lstStyle/>
                    <a:p>
                      <a:pPr algn="ctr"/>
                      <a:r>
                        <a:rPr lang="ky-KG" sz="28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ky-KG" sz="2800" dirty="0" smtClean="0">
                          <a:solidFill>
                            <a:srgbClr val="FF0000"/>
                          </a:solidFill>
                        </a:rPr>
                        <a:t>-чейрек</a:t>
                      </a:r>
                      <a:endParaRPr lang="ky-KG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2800" dirty="0">
                          <a:solidFill>
                            <a:srgbClr val="FF0000"/>
                          </a:solidFill>
                        </a:rPr>
                        <a:t>2-чейрек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000" b="0" dirty="0">
                          <a:solidFill>
                            <a:srgbClr val="FF0000"/>
                          </a:solidFill>
                        </a:rPr>
                        <a:t>3-чейрек</a:t>
                      </a:r>
                      <a:endParaRPr lang="ru-RU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000" b="0" dirty="0">
                          <a:solidFill>
                            <a:srgbClr val="FF0000"/>
                          </a:solidFill>
                        </a:rPr>
                        <a:t>4-чейрек</a:t>
                      </a:r>
                      <a:endParaRPr lang="ru-RU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000" b="0" dirty="0">
                          <a:solidFill>
                            <a:srgbClr val="FF0000"/>
                          </a:solidFill>
                        </a:rPr>
                        <a:t>жылдык</a:t>
                      </a:r>
                      <a:endParaRPr lang="ru-RU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1492888"/>
                  </a:ext>
                </a:extLst>
              </a:tr>
              <a:tr h="14140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1-4- класстар-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1363 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окуучу                                </a:t>
                      </a:r>
                      <a:r>
                        <a:rPr lang="ky-KG" sz="2000" b="1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 </a:t>
                      </a:r>
                      <a:r>
                        <a:rPr lang="ky-KG" sz="2000" b="1" dirty="0">
                          <a:cs typeface="Mongolian Baiti" pitchFamily="66" charset="0"/>
                        </a:rPr>
                        <a:t>балдар-</a:t>
                      </a:r>
                      <a:r>
                        <a:rPr lang="ky-KG" sz="2000" b="1" baseline="0" dirty="0">
                          <a:cs typeface="Mongolian Baiti" pitchFamily="66" charset="0"/>
                        </a:rPr>
                        <a:t>   </a:t>
                      </a:r>
                      <a:r>
                        <a:rPr lang="ky-KG" sz="2000" b="1" baseline="0" dirty="0" smtClean="0">
                          <a:cs typeface="Mongolian Baiti" pitchFamily="66" charset="0"/>
                        </a:rPr>
                        <a:t>707                                          </a:t>
                      </a:r>
                      <a:r>
                        <a:rPr lang="ky-KG" sz="2000" b="1" dirty="0" smtClean="0">
                          <a:cs typeface="Mongolian Baiti" pitchFamily="66" charset="0"/>
                        </a:rPr>
                        <a:t>Кыздар-656</a:t>
                      </a:r>
                      <a:endParaRPr lang="ky-KG" sz="2000" b="1" dirty="0">
                        <a:cs typeface="Mongolian Baiti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1-4 класстар-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1373 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окуучу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                   балдар-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715                                            Кыздар-658</a:t>
                      </a:r>
                      <a:endParaRPr kumimoji="0" lang="ky-KG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Mongolian Baiti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1330672"/>
                  </a:ext>
                </a:extLst>
              </a:tr>
              <a:tr h="1414005">
                <a:tc>
                  <a:txBody>
                    <a:bodyPr/>
                    <a:lstStyle/>
                    <a:p>
                      <a:r>
                        <a:rPr lang="ky-KG" sz="2000" b="1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5-9-</a:t>
                      </a:r>
                      <a:r>
                        <a:rPr lang="ky-KG" sz="2000" b="1" baseline="0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 </a:t>
                      </a:r>
                      <a:r>
                        <a:rPr lang="ky-KG" sz="2000" b="1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класстар-1503</a:t>
                      </a:r>
                      <a:r>
                        <a:rPr lang="ky-KG" sz="2000" b="1" baseline="0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 </a:t>
                      </a:r>
                      <a:r>
                        <a:rPr lang="ky-KG" sz="2000" b="1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окуучу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                      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балдар- 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774                                           Кыздар- 729</a:t>
                      </a:r>
                      <a:endParaRPr lang="ky-KG" sz="2000" b="1" dirty="0">
                        <a:cs typeface="Mongolian Baiti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000" b="1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5-9-</a:t>
                      </a:r>
                      <a:r>
                        <a:rPr lang="ky-KG" sz="2000" b="1" baseline="0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 </a:t>
                      </a:r>
                      <a:r>
                        <a:rPr lang="ky-KG" sz="2000" b="1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класстар- </a:t>
                      </a:r>
                      <a:r>
                        <a:rPr lang="ky-KG" sz="2000" b="1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1512 </a:t>
                      </a:r>
                      <a:r>
                        <a:rPr lang="ky-KG" sz="2000" b="1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окуучу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                   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балдар-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775                                               Кыздар-737</a:t>
                      </a:r>
                      <a:endParaRPr lang="ky-KG" sz="2000" b="1" dirty="0">
                        <a:cs typeface="Mongolian Baiti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9578485"/>
                  </a:ext>
                </a:extLst>
              </a:tr>
              <a:tr h="1742843">
                <a:tc>
                  <a:txBody>
                    <a:bodyPr/>
                    <a:lstStyle/>
                    <a:p>
                      <a:r>
                        <a:rPr lang="ky-KG" sz="2000" b="1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10-11-класстар-162</a:t>
                      </a:r>
                      <a:r>
                        <a:rPr lang="ky-KG" sz="2000" b="1" baseline="0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  </a:t>
                      </a:r>
                      <a:r>
                        <a:rPr lang="ky-KG" sz="2000" b="1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окуучу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                      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балдар- 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59                                             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Кыздар- 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103</a:t>
                      </a:r>
                      <a:endParaRPr lang="ky-KG" sz="2000" b="1" dirty="0">
                        <a:cs typeface="Mongolian Baiti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000" b="1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10-11-класстар-164 </a:t>
                      </a:r>
                      <a:r>
                        <a:rPr lang="ky-KG" sz="2000" b="1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окуучу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                     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балдар- 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61                                             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Кыздар-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103</a:t>
                      </a:r>
                      <a:endParaRPr lang="ky-KG" sz="2000" b="1" dirty="0">
                        <a:cs typeface="Mongolian Baiti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6709984"/>
                  </a:ext>
                </a:extLst>
              </a:tr>
              <a:tr h="1742843">
                <a:tc>
                  <a:txBody>
                    <a:bodyPr/>
                    <a:lstStyle/>
                    <a:p>
                      <a:r>
                        <a:rPr lang="ky-KG" sz="2000" b="1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1-11-класстар-3028 </a:t>
                      </a:r>
                      <a:r>
                        <a:rPr lang="ky-KG" sz="2000" b="1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окуучу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                        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балдар- 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1540                                            Кыздар-1488</a:t>
                      </a:r>
                      <a:endParaRPr lang="ky-KG" sz="2000" b="1" dirty="0">
                        <a:cs typeface="Mongolian Baiti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2000" b="1" dirty="0" smtClean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1-11-класстар-3049 </a:t>
                      </a:r>
                      <a:r>
                        <a:rPr lang="ky-KG" sz="2000" b="1" dirty="0">
                          <a:solidFill>
                            <a:srgbClr val="FF0000"/>
                          </a:solidFill>
                          <a:cs typeface="Mongolian Baiti" pitchFamily="66" charset="0"/>
                        </a:rPr>
                        <a:t>окуучу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               </a:t>
                      </a:r>
                      <a:r>
                        <a:rPr kumimoji="0" lang="ky-KG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балдар-1551                                              Кыздар- 1498</a:t>
                      </a:r>
                      <a:endParaRPr lang="ky-KG" sz="2000" b="1" dirty="0">
                        <a:cs typeface="Mongolian Baiti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sz="2000" dirty="0"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1600809"/>
                  </a:ext>
                </a:extLst>
              </a:tr>
              <a:tr h="4000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1626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24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524056" cy="576064"/>
          </a:xfrm>
        </p:spPr>
        <p:txBody>
          <a:bodyPr>
            <a:normAutofit fontScale="90000"/>
          </a:bodyPr>
          <a:lstStyle/>
          <a:p>
            <a:r>
              <a:rPr lang="ky-KG" sz="3200" dirty="0">
                <a:solidFill>
                  <a:srgbClr val="5A6378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</a:t>
            </a:r>
            <a:r>
              <a:rPr lang="ky-KG" sz="2800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FrankRuehl" pitchFamily="34" charset="-79"/>
              </a:rPr>
              <a:t>Билим сапаты, жетишүүсү</a:t>
            </a:r>
            <a:endParaRPr lang="ru-RU" sz="3200" b="1" dirty="0">
              <a:solidFill>
                <a:srgbClr val="FF0000"/>
              </a:solidFill>
              <a:cs typeface="FrankRuehl" pitchFamily="34" charset="-79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638349"/>
              </p:ext>
            </p:extLst>
          </p:nvPr>
        </p:nvGraphicFramePr>
        <p:xfrm>
          <a:off x="33171" y="836712"/>
          <a:ext cx="9110829" cy="5783583"/>
        </p:xfrm>
        <a:graphic>
          <a:graphicData uri="http://schemas.openxmlformats.org/drawingml/2006/table">
            <a:tbl>
              <a:tblPr firstRow="1" bandRow="1"/>
              <a:tblGrid>
                <a:gridCol w="2306581">
                  <a:extLst>
                    <a:ext uri="{9D8B030D-6E8A-4147-A177-3AD203B41FA5}">
                      <a16:colId xmlns:a16="http://schemas.microsoft.com/office/drawing/2014/main" xmlns="" val="3948054279"/>
                    </a:ext>
                  </a:extLst>
                </a:gridCol>
                <a:gridCol w="2248834">
                  <a:extLst>
                    <a:ext uri="{9D8B030D-6E8A-4147-A177-3AD203B41FA5}">
                      <a16:colId xmlns:a16="http://schemas.microsoft.com/office/drawing/2014/main" xmlns="" val="3160720631"/>
                    </a:ext>
                  </a:extLst>
                </a:gridCol>
                <a:gridCol w="1351566">
                  <a:extLst>
                    <a:ext uri="{9D8B030D-6E8A-4147-A177-3AD203B41FA5}">
                      <a16:colId xmlns:a16="http://schemas.microsoft.com/office/drawing/2014/main" xmlns="" val="269955504"/>
                    </a:ext>
                  </a:extLst>
                </a:gridCol>
                <a:gridCol w="1377879">
                  <a:extLst>
                    <a:ext uri="{9D8B030D-6E8A-4147-A177-3AD203B41FA5}">
                      <a16:colId xmlns:a16="http://schemas.microsoft.com/office/drawing/2014/main" xmlns="" val="1922033436"/>
                    </a:ext>
                  </a:extLst>
                </a:gridCol>
                <a:gridCol w="1825969">
                  <a:extLst>
                    <a:ext uri="{9D8B030D-6E8A-4147-A177-3AD203B41FA5}">
                      <a16:colId xmlns:a16="http://schemas.microsoft.com/office/drawing/2014/main" xmlns="" val="3828257661"/>
                    </a:ext>
                  </a:extLst>
                </a:gridCol>
              </a:tblGrid>
              <a:tr h="638183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ky-KG" sz="2400" dirty="0">
                          <a:solidFill>
                            <a:srgbClr val="FF0000"/>
                          </a:solidFill>
                        </a:rPr>
                        <a:t>1- чейрек</a:t>
                      </a: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381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2400" dirty="0">
                          <a:solidFill>
                            <a:srgbClr val="FF0000"/>
                          </a:solidFill>
                        </a:rPr>
                        <a:t>2- чейрек</a:t>
                      </a:r>
                    </a:p>
                    <a:p>
                      <a:pPr algn="ctr"/>
                      <a:r>
                        <a:rPr lang="ky-KG" sz="1600" dirty="0">
                          <a:solidFill>
                            <a:srgbClr val="FF0000"/>
                          </a:solidFill>
                        </a:rPr>
                        <a:t>                                                       </a:t>
                      </a: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381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800" dirty="0">
                          <a:solidFill>
                            <a:srgbClr val="FF0000"/>
                          </a:solidFill>
                        </a:rPr>
                        <a:t>3- чейрек</a:t>
                      </a:r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381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800" dirty="0">
                          <a:solidFill>
                            <a:srgbClr val="FF0000"/>
                          </a:solidFill>
                        </a:rPr>
                        <a:t>4- чейрек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381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r>
                        <a:rPr lang="ky-KG" dirty="0">
                          <a:solidFill>
                            <a:srgbClr val="FF0000"/>
                          </a:solidFill>
                        </a:rPr>
                        <a:t>жылдык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381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3629810"/>
                  </a:ext>
                </a:extLst>
              </a:tr>
              <a:tr h="109000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l"/>
                      <a:r>
                        <a:rPr lang="ky-KG" sz="1600" b="1" dirty="0">
                          <a:solidFill>
                            <a:srgbClr val="C00000"/>
                          </a:solidFill>
                          <a:cs typeface="Mongolian Baiti" pitchFamily="66" charset="0"/>
                        </a:rPr>
                        <a:t>1-4 класстар                                 Билим сапаты-  </a:t>
                      </a:r>
                      <a:r>
                        <a:rPr lang="ky-KG" sz="1800" b="1" dirty="0" smtClean="0">
                          <a:solidFill>
                            <a:srgbClr val="00B050"/>
                          </a:solidFill>
                          <a:cs typeface="Mongolian Baiti" pitchFamily="66" charset="0"/>
                        </a:rPr>
                        <a:t>39%</a:t>
                      </a:r>
                      <a:r>
                        <a:rPr lang="ky-KG" sz="1600" b="1" dirty="0" smtClean="0">
                          <a:solidFill>
                            <a:srgbClr val="C00000"/>
                          </a:solidFill>
                          <a:cs typeface="Mongolian Baiti" pitchFamily="66" charset="0"/>
                        </a:rPr>
                        <a:t>                  </a:t>
                      </a:r>
                      <a:r>
                        <a:rPr lang="ky-KG" sz="1600" b="1" dirty="0">
                          <a:solidFill>
                            <a:srgbClr val="C00000"/>
                          </a:solidFill>
                          <a:cs typeface="Mongolian Baiti" pitchFamily="66" charset="0"/>
                        </a:rPr>
                        <a:t>жетишүүсү-   </a:t>
                      </a:r>
                      <a:r>
                        <a:rPr lang="ky-KG" sz="1600" b="1" baseline="0" dirty="0">
                          <a:solidFill>
                            <a:srgbClr val="C00000"/>
                          </a:solidFill>
                          <a:cs typeface="Mongolian Baiti" pitchFamily="66" charset="0"/>
                        </a:rPr>
                        <a:t>    </a:t>
                      </a:r>
                      <a:r>
                        <a:rPr lang="ky-KG" sz="1600" b="1" baseline="0" dirty="0" smtClean="0">
                          <a:solidFill>
                            <a:srgbClr val="C00000"/>
                          </a:solidFill>
                          <a:cs typeface="Mongolian Baiti" pitchFamily="66" charset="0"/>
                        </a:rPr>
                        <a:t>100</a:t>
                      </a:r>
                      <a:r>
                        <a:rPr lang="ky-KG" sz="1600" b="1" baseline="0" dirty="0" smtClean="0">
                          <a:solidFill>
                            <a:srgbClr val="00B050"/>
                          </a:solidFill>
                          <a:cs typeface="Mongolian Baiti" pitchFamily="66" charset="0"/>
                        </a:rPr>
                        <a:t>%</a:t>
                      </a:r>
                      <a:endParaRPr lang="ky-KG" sz="1600" b="1" dirty="0">
                        <a:solidFill>
                          <a:srgbClr val="00B050"/>
                        </a:solidFill>
                        <a:cs typeface="Mongolian Baiti" pitchFamily="66" charset="0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381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r>
                        <a:rPr lang="ky-KG" sz="1600" b="1" dirty="0">
                          <a:solidFill>
                            <a:srgbClr val="C00000"/>
                          </a:solidFill>
                          <a:cs typeface="Mongolian Baiti" pitchFamily="66" charset="0"/>
                        </a:rPr>
                        <a:t>1-4 класстар                                    Билим сапаты-  </a:t>
                      </a:r>
                      <a:r>
                        <a:rPr lang="ky-KG" sz="1800" b="1" dirty="0" smtClean="0">
                          <a:solidFill>
                            <a:srgbClr val="00B050"/>
                          </a:solidFill>
                          <a:cs typeface="Mongolian Baiti" pitchFamily="66" charset="0"/>
                        </a:rPr>
                        <a:t>41.%                </a:t>
                      </a:r>
                      <a:r>
                        <a:rPr lang="ky-KG" sz="1600" b="1" dirty="0">
                          <a:solidFill>
                            <a:srgbClr val="C00000"/>
                          </a:solidFill>
                          <a:cs typeface="Mongolian Baiti" pitchFamily="66" charset="0"/>
                        </a:rPr>
                        <a:t>жетишүүсү-</a:t>
                      </a:r>
                      <a:r>
                        <a:rPr lang="ky-KG" sz="1600" b="1" baseline="0" dirty="0">
                          <a:solidFill>
                            <a:srgbClr val="C00000"/>
                          </a:solidFill>
                          <a:cs typeface="Mongolian Baiti" pitchFamily="66" charset="0"/>
                        </a:rPr>
                        <a:t>        </a:t>
                      </a:r>
                      <a:r>
                        <a:rPr lang="ky-KG" sz="1600" b="1" baseline="0" dirty="0">
                          <a:solidFill>
                            <a:srgbClr val="00B050"/>
                          </a:solidFill>
                          <a:cs typeface="Mongolian Baiti" pitchFamily="66" charset="0"/>
                        </a:rPr>
                        <a:t>100%</a:t>
                      </a:r>
                      <a:endParaRPr lang="ky-KG" sz="1600" b="1" dirty="0">
                        <a:solidFill>
                          <a:srgbClr val="00B050"/>
                        </a:solidFill>
                        <a:cs typeface="Mongolian Baiti" pitchFamily="66" charset="0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381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endParaRPr lang="ky-KG" sz="1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381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endParaRPr lang="ky-KG" sz="1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381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endParaRPr lang="ky-KG" sz="1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381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1950573"/>
                  </a:ext>
                </a:extLst>
              </a:tr>
              <a:tr h="115212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5-9 класстар                                                             Билим сапаты-  </a:t>
                      </a:r>
                      <a:r>
                        <a:rPr kumimoji="0" lang="ky-KG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34%</a:t>
                      </a:r>
                      <a:r>
                        <a:rPr kumimoji="0" lang="ky-K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     </a:t>
                      </a: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жетишүүсү-       </a:t>
                      </a:r>
                      <a:r>
                        <a:rPr kumimoji="0" lang="ky-KG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100</a:t>
                      </a:r>
                      <a:r>
                        <a:rPr kumimoji="0" lang="ky-K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%</a:t>
                      </a: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5-9 класстар                                 Билим сапаты-  </a:t>
                      </a:r>
                      <a:r>
                        <a:rPr kumimoji="0" lang="ky-KG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32%</a:t>
                      </a:r>
                      <a:r>
                        <a:rPr kumimoji="0" lang="ky-K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</a:t>
                      </a: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жетишүүсү-       </a:t>
                      </a:r>
                      <a:r>
                        <a:rPr kumimoji="0" lang="ky-KG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100%</a:t>
                      </a:r>
                      <a:endParaRPr kumimoji="0" lang="ky-KG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Mongolian Baiti" pitchFamily="66" charset="0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2618251"/>
                  </a:ext>
                </a:extLst>
              </a:tr>
              <a:tr h="129614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10-11 класстар                         Билим сапаты-  </a:t>
                      </a:r>
                      <a:r>
                        <a:rPr kumimoji="0" lang="ky-K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</a:t>
                      </a: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жетишүүсү-       </a:t>
                      </a:r>
                      <a:r>
                        <a:rPr kumimoji="0" lang="ky-KG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100%</a:t>
                      </a:r>
                      <a:endParaRPr kumimoji="0" lang="ky-KG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Mongolian Baiti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Mongolian Baiti" pitchFamily="66" charset="0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10-11 класстар                                                                Билим сапаты-  </a:t>
                      </a:r>
                      <a:r>
                        <a:rPr kumimoji="0" lang="ky-KG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33%</a:t>
                      </a:r>
                      <a:r>
                        <a:rPr kumimoji="0" lang="ky-K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</a:t>
                      </a: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жетишүүсү-       </a:t>
                      </a:r>
                      <a:r>
                        <a:rPr kumimoji="0" lang="ky-KG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100%</a:t>
                      </a:r>
                      <a:endParaRPr kumimoji="0" lang="ky-KG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Mongolian Baiti" pitchFamily="66" charset="0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8121144"/>
                  </a:ext>
                </a:extLst>
              </a:tr>
              <a:tr h="154426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1-11 класстар                               Билим сапаты-   </a:t>
                      </a:r>
                      <a:r>
                        <a:rPr kumimoji="0" lang="ky-KG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36%</a:t>
                      </a:r>
                      <a:r>
                        <a:rPr kumimoji="0" lang="ky-K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   </a:t>
                      </a: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жетишүүсү-          </a:t>
                      </a:r>
                      <a:r>
                        <a:rPr lang="ky-KG" sz="1600" b="1" noProof="0" dirty="0">
                          <a:solidFill>
                            <a:srgbClr val="00B050"/>
                          </a:solidFill>
                          <a:cs typeface="Mongolian Baiti" pitchFamily="66" charset="0"/>
                        </a:rPr>
                        <a:t>100</a:t>
                      </a:r>
                      <a:r>
                        <a:rPr kumimoji="0" lang="ky-KG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Mongolian Baiti" pitchFamily="66" charset="0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1-11 класстар                                          Билим сапаты-  </a:t>
                      </a:r>
                      <a:r>
                        <a:rPr kumimoji="0" lang="ky-KG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36.5%</a:t>
                      </a:r>
                      <a:r>
                        <a:rPr kumimoji="0" lang="ky-K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   </a:t>
                      </a: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жетишүүсү </a:t>
                      </a: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-</a:t>
                      </a:r>
                      <a:r>
                        <a:rPr kumimoji="0" lang="ky-KG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        </a:t>
                      </a:r>
                      <a:r>
                        <a:rPr kumimoji="0" lang="ky-KG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ongolian Baiti" pitchFamily="66" charset="0"/>
                        </a:rPr>
                        <a:t>100%</a:t>
                      </a:r>
                      <a:endParaRPr kumimoji="0" lang="ky-KG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Mongolian Baiti" pitchFamily="66" charset="0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20000"/>
                      </a:sc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7494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8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748226"/>
              </p:ext>
            </p:extLst>
          </p:nvPr>
        </p:nvGraphicFramePr>
        <p:xfrm>
          <a:off x="4788024" y="1268760"/>
          <a:ext cx="446449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792384"/>
              </p:ext>
            </p:extLst>
          </p:nvPr>
        </p:nvGraphicFramePr>
        <p:xfrm>
          <a:off x="323528" y="1340768"/>
          <a:ext cx="41764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9632" y="116632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y-K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«Эң жакшы», «Жакшы», «Орто»                                                          окуган окуучулардын саны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62613034"/>
              </p:ext>
            </p:extLst>
          </p:nvPr>
        </p:nvGraphicFramePr>
        <p:xfrm>
          <a:off x="683568" y="3645024"/>
          <a:ext cx="4803340" cy="324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85057608"/>
              </p:ext>
            </p:extLst>
          </p:nvPr>
        </p:nvGraphicFramePr>
        <p:xfrm>
          <a:off x="5073588" y="4149080"/>
          <a:ext cx="3746884" cy="2708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307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338616"/>
              </p:ext>
            </p:extLst>
          </p:nvPr>
        </p:nvGraphicFramePr>
        <p:xfrm>
          <a:off x="251520" y="1340768"/>
          <a:ext cx="4320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171410"/>
              </p:ext>
            </p:extLst>
          </p:nvPr>
        </p:nvGraphicFramePr>
        <p:xfrm>
          <a:off x="4716016" y="1340768"/>
          <a:ext cx="39604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9632" y="116632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y-K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«Эң жакшы», «Жакшы», «Орто»                                                          окуган окуучулардын саны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07504" y="3933057"/>
          <a:ext cx="4011252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073588" y="4149080"/>
          <a:ext cx="3746884" cy="2708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627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396397"/>
              </p:ext>
            </p:extLst>
          </p:nvPr>
        </p:nvGraphicFramePr>
        <p:xfrm>
          <a:off x="539552" y="1988840"/>
          <a:ext cx="386723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465136"/>
              </p:ext>
            </p:extLst>
          </p:nvPr>
        </p:nvGraphicFramePr>
        <p:xfrm>
          <a:off x="5066692" y="2132856"/>
          <a:ext cx="390716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9632" y="116632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y-K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«Эң жакшы», «Жакшы», «Орто»                                                          окуган окуучулардын саны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94789809"/>
              </p:ext>
            </p:extLst>
          </p:nvPr>
        </p:nvGraphicFramePr>
        <p:xfrm>
          <a:off x="128700" y="4365104"/>
          <a:ext cx="4011252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073588" y="4149080"/>
          <a:ext cx="3746884" cy="2708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499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411158"/>
              </p:ext>
            </p:extLst>
          </p:nvPr>
        </p:nvGraphicFramePr>
        <p:xfrm>
          <a:off x="5076056" y="1988840"/>
          <a:ext cx="388843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654478"/>
              </p:ext>
            </p:extLst>
          </p:nvPr>
        </p:nvGraphicFramePr>
        <p:xfrm>
          <a:off x="611560" y="1484784"/>
          <a:ext cx="383515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9632" y="116632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y-K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«Эң жакшы», «Жакшы», «Орто»                                                          окуган окуучулардын саны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14884502"/>
              </p:ext>
            </p:extLst>
          </p:nvPr>
        </p:nvGraphicFramePr>
        <p:xfrm>
          <a:off x="156907" y="3356992"/>
          <a:ext cx="4011252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073588" y="4149080"/>
          <a:ext cx="3746884" cy="2708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211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3137430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2805</TotalTime>
  <Words>385</Words>
  <Application>Microsoft Office PowerPoint</Application>
  <PresentationFormat>Экран (4:3)</PresentationFormat>
  <Paragraphs>105</Paragraphs>
  <Slides>22</Slides>
  <Notes>1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Презентация PowerPoint</vt:lpstr>
      <vt:lpstr>Класс  комплекти                </vt:lpstr>
      <vt:lpstr>Окуучулардын  саны</vt:lpstr>
      <vt:lpstr>          Билим сапаты, жетишүүсү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Alimuhan</dc:creator>
  <cp:lastModifiedBy>Администратор</cp:lastModifiedBy>
  <cp:revision>382</cp:revision>
  <cp:lastPrinted>2023-02-03T10:21:21Z</cp:lastPrinted>
  <dcterms:modified xsi:type="dcterms:W3CDTF">2023-03-18T04:20:59Z</dcterms:modified>
</cp:coreProperties>
</file>