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</p:sldMasterIdLst>
  <p:notesMasterIdLst>
    <p:notesMasterId r:id="rId25"/>
  </p:notesMasterIdLst>
  <p:sldIdLst>
    <p:sldId id="292" r:id="rId2"/>
    <p:sldId id="276" r:id="rId3"/>
    <p:sldId id="280" r:id="rId4"/>
    <p:sldId id="283" r:id="rId5"/>
    <p:sldId id="284" r:id="rId6"/>
    <p:sldId id="289" r:id="rId7"/>
    <p:sldId id="293" r:id="rId8"/>
    <p:sldId id="285" r:id="rId9"/>
    <p:sldId id="307" r:id="rId10"/>
    <p:sldId id="306" r:id="rId11"/>
    <p:sldId id="299" r:id="rId12"/>
    <p:sldId id="263" r:id="rId13"/>
    <p:sldId id="264" r:id="rId14"/>
    <p:sldId id="265" r:id="rId15"/>
    <p:sldId id="269" r:id="rId16"/>
    <p:sldId id="267" r:id="rId17"/>
    <p:sldId id="268" r:id="rId18"/>
    <p:sldId id="301" r:id="rId19"/>
    <p:sldId id="304" r:id="rId20"/>
    <p:sldId id="295" r:id="rId21"/>
    <p:sldId id="302" r:id="rId22"/>
    <p:sldId id="305" r:id="rId23"/>
    <p:sldId id="30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4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3-класстардын</a:t>
            </a:r>
            <a:r>
              <a:rPr lang="ru-RU" sz="2800" b="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билим сапаты жана </a:t>
            </a:r>
            <a:r>
              <a:rPr lang="ru-RU" sz="2800" b="0" cap="none" spc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жетишуу</a:t>
            </a:r>
            <a:r>
              <a:rPr lang="ru-RU" sz="2800" b="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боюнча мониторинги 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жетишуусу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Билим сапаты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32372992"/>
        <c:axId val="34131968"/>
        <c:axId val="0"/>
      </c:bar3DChart>
      <c:catAx>
        <c:axId val="3237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4131968"/>
        <c:crosses val="autoZero"/>
        <c:auto val="1"/>
        <c:lblAlgn val="ctr"/>
        <c:lblOffset val="100"/>
        <c:noMultiLvlLbl val="0"/>
      </c:catAx>
      <c:valAx>
        <c:axId val="3413196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323729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информатика</c:v>
                </c:pt>
                <c:pt idx="1">
                  <c:v>англис тили</c:v>
                </c:pt>
                <c:pt idx="2">
                  <c:v>тарых</c:v>
                </c:pt>
                <c:pt idx="3">
                  <c:v>Адам/коом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0.47</c:v>
                </c:pt>
                <c:pt idx="1">
                  <c:v>0.33</c:v>
                </c:pt>
                <c:pt idx="2">
                  <c:v>0.53</c:v>
                </c:pt>
                <c:pt idx="3">
                  <c:v>0.55000000000000004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22636160"/>
        <c:axId val="122637696"/>
        <c:axId val="0"/>
      </c:bar3DChart>
      <c:catAx>
        <c:axId val="122636160"/>
        <c:scaling>
          <c:orientation val="minMax"/>
        </c:scaling>
        <c:delete val="0"/>
        <c:axPos val="b"/>
        <c:majorTickMark val="out"/>
        <c:minorTickMark val="none"/>
        <c:tickLblPos val="nextTo"/>
        <c:crossAx val="122637696"/>
        <c:crosses val="autoZero"/>
        <c:auto val="1"/>
        <c:lblAlgn val="ctr"/>
        <c:lblOffset val="100"/>
        <c:noMultiLvlLbl val="0"/>
      </c:catAx>
      <c:valAx>
        <c:axId val="12263769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22636160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b="1"/>
            </a:pPr>
            <a:endParaRPr lang="ru-RU"/>
          </a:p>
        </c:txPr>
      </c:dTable>
    </c:plotArea>
    <c:legend>
      <c:legendPos val="r"/>
      <c:layout>
        <c:manualLayout>
          <c:xMode val="edge"/>
          <c:yMode val="edge"/>
          <c:x val="0.75955489938757648"/>
          <c:y val="0.61560902183197874"/>
          <c:w val="0.21961176727909013"/>
          <c:h val="0.18108331521012508"/>
        </c:manualLayout>
      </c:layout>
      <c:overlay val="0"/>
    </c:legend>
    <c:plotVisOnly val="1"/>
    <c:dispBlanksAs val="gap"/>
    <c:showDLblsOverMax val="0"/>
  </c:chart>
  <c:spPr>
    <a:solidFill>
      <a:schemeClr val="tx2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жетишуу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биология</c:v>
                </c:pt>
                <c:pt idx="1">
                  <c:v>Химия</c:v>
                </c:pt>
                <c:pt idx="2">
                  <c:v>Физика</c:v>
                </c:pt>
                <c:pt idx="3">
                  <c:v>география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билим сапаты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биология</c:v>
                </c:pt>
                <c:pt idx="1">
                  <c:v>Химия</c:v>
                </c:pt>
                <c:pt idx="2">
                  <c:v>Физика</c:v>
                </c:pt>
                <c:pt idx="3">
                  <c:v>география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0.54</c:v>
                </c:pt>
                <c:pt idx="1">
                  <c:v>0.37</c:v>
                </c:pt>
                <c:pt idx="2">
                  <c:v>0.37</c:v>
                </c:pt>
                <c:pt idx="3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25009920"/>
        <c:axId val="125011456"/>
        <c:axId val="0"/>
      </c:bar3DChart>
      <c:catAx>
        <c:axId val="125009920"/>
        <c:scaling>
          <c:orientation val="minMax"/>
        </c:scaling>
        <c:delete val="0"/>
        <c:axPos val="b"/>
        <c:majorTickMark val="out"/>
        <c:minorTickMark val="none"/>
        <c:tickLblPos val="nextTo"/>
        <c:crossAx val="125011456"/>
        <c:crosses val="autoZero"/>
        <c:auto val="1"/>
        <c:lblAlgn val="ctr"/>
        <c:lblOffset val="100"/>
        <c:noMultiLvlLbl val="0"/>
      </c:catAx>
      <c:valAx>
        <c:axId val="12501145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25009920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b="1"/>
            </a:pPr>
            <a:endParaRPr lang="ru-RU"/>
          </a:p>
        </c:txPr>
      </c:dTable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tx2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bg1"/>
                </a:solidFill>
              </a:defRPr>
            </a:pPr>
            <a:r>
              <a:rPr lang="ru-RU" sz="2800" dirty="0" smtClean="0">
                <a:solidFill>
                  <a:schemeClr val="bg1"/>
                </a:solidFill>
              </a:rPr>
              <a:t>4-класстардын билим сапаты жана </a:t>
            </a:r>
            <a:r>
              <a:rPr lang="ru-RU" sz="2800" dirty="0" err="1" smtClean="0">
                <a:solidFill>
                  <a:schemeClr val="bg1"/>
                </a:solidFill>
              </a:rPr>
              <a:t>жетишуу</a:t>
            </a:r>
            <a:r>
              <a:rPr lang="ru-RU" sz="2800" dirty="0" smtClean="0">
                <a:solidFill>
                  <a:schemeClr val="bg1"/>
                </a:solidFill>
              </a:rPr>
              <a:t> боюнча мониторинги</a:t>
            </a:r>
            <a:r>
              <a:rPr lang="ru-RU" sz="2800" baseline="0" dirty="0" smtClean="0">
                <a:solidFill>
                  <a:schemeClr val="bg1"/>
                </a:solidFill>
              </a:rPr>
              <a:t>   </a:t>
            </a:r>
            <a:endParaRPr lang="ru-RU" sz="2800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жетишуусу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билим сапаты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4491392"/>
        <c:axId val="34497280"/>
        <c:axId val="0"/>
      </c:bar3DChart>
      <c:catAx>
        <c:axId val="34491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497280"/>
        <c:crosses val="autoZero"/>
        <c:auto val="1"/>
        <c:lblAlgn val="ctr"/>
        <c:lblOffset val="100"/>
        <c:noMultiLvlLbl val="0"/>
      </c:catAx>
      <c:valAx>
        <c:axId val="3449728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34491392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 dirty="0"/>
              <a:t>5-класстардын билим сапаты жана </a:t>
            </a:r>
            <a:r>
              <a:rPr lang="ru-RU" sz="2800" dirty="0" err="1"/>
              <a:t>жетишуу</a:t>
            </a:r>
            <a:r>
              <a:rPr lang="ru-RU" sz="2800" dirty="0"/>
              <a:t> боюнча мониторинги 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жетишууcy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билим сапаты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4534912"/>
        <c:axId val="34536448"/>
        <c:axId val="0"/>
      </c:bar3DChart>
      <c:catAx>
        <c:axId val="3453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536448"/>
        <c:crosses val="autoZero"/>
        <c:auto val="1"/>
        <c:lblAlgn val="ctr"/>
        <c:lblOffset val="100"/>
        <c:noMultiLvlLbl val="0"/>
      </c:catAx>
      <c:valAx>
        <c:axId val="3453644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34534912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 dirty="0" smtClean="0"/>
              <a:t>6-класстардын билим сапаты жана </a:t>
            </a:r>
            <a:r>
              <a:rPr lang="ru-RU" sz="2800" dirty="0" err="1" smtClean="0"/>
              <a:t>жетишуу</a:t>
            </a:r>
            <a:r>
              <a:rPr lang="ru-RU" sz="2800" dirty="0" smtClean="0"/>
              <a:t> боюнча </a:t>
            </a:r>
            <a:r>
              <a:rPr lang="ru-RU" sz="2800" baseline="0" dirty="0" smtClean="0"/>
              <a:t> мониторинги </a:t>
            </a:r>
            <a:endParaRPr lang="ru-RU" sz="28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жетишуусу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билим сапаты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21037184"/>
        <c:axId val="121038720"/>
        <c:axId val="0"/>
      </c:bar3DChart>
      <c:catAx>
        <c:axId val="12103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1038720"/>
        <c:crosses val="autoZero"/>
        <c:auto val="1"/>
        <c:lblAlgn val="ctr"/>
        <c:lblOffset val="100"/>
        <c:noMultiLvlLbl val="0"/>
      </c:catAx>
      <c:valAx>
        <c:axId val="12103872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21037184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6"/>
    </mc:Choice>
    <mc:Fallback>
      <c:style val="46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 dirty="0" smtClean="0"/>
              <a:t>7-класстардын</a:t>
            </a:r>
            <a:r>
              <a:rPr lang="ru-RU" sz="2800" baseline="0" dirty="0" smtClean="0"/>
              <a:t> билим сапаты жана </a:t>
            </a:r>
            <a:r>
              <a:rPr lang="ru-RU" sz="2800" baseline="0" dirty="0" err="1" smtClean="0"/>
              <a:t>жетишуу</a:t>
            </a:r>
            <a:r>
              <a:rPr lang="ru-RU" sz="2800" baseline="0" dirty="0" smtClean="0"/>
              <a:t> боюнча мониторинги </a:t>
            </a:r>
            <a:endParaRPr lang="ru-RU" sz="2800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жетишуусу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билим сапаты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2694272"/>
        <c:axId val="122708352"/>
        <c:axId val="0"/>
      </c:bar3DChart>
      <c:catAx>
        <c:axId val="122694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708352"/>
        <c:crosses val="autoZero"/>
        <c:auto val="1"/>
        <c:lblAlgn val="ctr"/>
        <c:lblOffset val="100"/>
        <c:noMultiLvlLbl val="0"/>
      </c:catAx>
      <c:valAx>
        <c:axId val="12270835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22694272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1"/>
    </mc:Choice>
    <mc:Fallback>
      <c:style val="41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 smtClean="0"/>
              <a:t>8-класстардын билим сапаты жана </a:t>
            </a:r>
            <a:r>
              <a:rPr lang="ru-RU" sz="2800" dirty="0" err="1" smtClean="0"/>
              <a:t>жетишуу</a:t>
            </a:r>
            <a:r>
              <a:rPr lang="ru-RU" sz="2800" dirty="0" smtClean="0"/>
              <a:t> боюнча мониторинги</a:t>
            </a:r>
            <a:endParaRPr lang="ru-RU" sz="28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жетишуусу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билим сапаты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2422016"/>
        <c:axId val="122423552"/>
        <c:axId val="122699776"/>
      </c:bar3DChart>
      <c:catAx>
        <c:axId val="12242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423552"/>
        <c:crosses val="autoZero"/>
        <c:auto val="1"/>
        <c:lblAlgn val="ctr"/>
        <c:lblOffset val="100"/>
        <c:noMultiLvlLbl val="0"/>
      </c:catAx>
      <c:valAx>
        <c:axId val="12242355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22422016"/>
        <c:crosses val="autoZero"/>
        <c:crossBetween val="between"/>
      </c:valAx>
      <c:serAx>
        <c:axId val="122699776"/>
        <c:scaling>
          <c:orientation val="minMax"/>
        </c:scaling>
        <c:delete val="0"/>
        <c:axPos val="b"/>
        <c:majorTickMark val="out"/>
        <c:minorTickMark val="none"/>
        <c:tickLblPos val="nextTo"/>
        <c:crossAx val="122423552"/>
        <c:crosses val="autoZero"/>
      </c:serAx>
      <c:dTable>
        <c:showHorzBorder val="1"/>
        <c:showVertBorder val="1"/>
        <c:showOutline val="1"/>
        <c:showKeys val="0"/>
      </c:dTable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9-класстардын билим сапаты жана </a:t>
            </a:r>
            <a:r>
              <a:rPr lang="ru-RU" dirty="0" err="1"/>
              <a:t>жетишуу</a:t>
            </a:r>
            <a:r>
              <a:rPr lang="ru-RU" dirty="0"/>
              <a:t> боюнча мониторинги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925688976377952"/>
          <c:y val="0.15311577719451736"/>
          <c:w val="0.35705839895013125"/>
          <c:h val="0.7418538932633420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жетишуусу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билим сапаты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122465664"/>
        <c:axId val="122578048"/>
        <c:axId val="122701120"/>
      </c:bar3DChart>
      <c:catAx>
        <c:axId val="12246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578048"/>
        <c:crosses val="autoZero"/>
        <c:auto val="1"/>
        <c:lblAlgn val="ctr"/>
        <c:lblOffset val="100"/>
        <c:noMultiLvlLbl val="0"/>
      </c:catAx>
      <c:valAx>
        <c:axId val="12257804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22465664"/>
        <c:crosses val="autoZero"/>
        <c:crossBetween val="between"/>
      </c:valAx>
      <c:serAx>
        <c:axId val="122701120"/>
        <c:scaling>
          <c:orientation val="minMax"/>
        </c:scaling>
        <c:delete val="0"/>
        <c:axPos val="b"/>
        <c:majorTickMark val="out"/>
        <c:minorTickMark val="none"/>
        <c:tickLblPos val="nextTo"/>
        <c:crossAx val="122578048"/>
        <c:crosses val="autoZero"/>
      </c:serAx>
      <c:dTable>
        <c:showHorzBorder val="1"/>
        <c:showVertBorder val="1"/>
        <c:showOutline val="1"/>
        <c:showKeys val="0"/>
      </c:dTable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Жетишуу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Кыргыз тили</c:v>
                </c:pt>
                <c:pt idx="1">
                  <c:v>Кырг.адаб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Билим сапаты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Кыргыз тили</c:v>
                </c:pt>
                <c:pt idx="1">
                  <c:v>Кырг.адаб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0.46</c:v>
                </c:pt>
                <c:pt idx="1">
                  <c:v>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22513664"/>
        <c:axId val="122523648"/>
        <c:axId val="0"/>
      </c:bar3DChart>
      <c:catAx>
        <c:axId val="122513664"/>
        <c:scaling>
          <c:orientation val="minMax"/>
        </c:scaling>
        <c:delete val="0"/>
        <c:axPos val="b"/>
        <c:majorTickMark val="out"/>
        <c:minorTickMark val="none"/>
        <c:tickLblPos val="nextTo"/>
        <c:crossAx val="122523648"/>
        <c:crosses val="autoZero"/>
        <c:auto val="1"/>
        <c:lblAlgn val="ctr"/>
        <c:lblOffset val="100"/>
        <c:noMultiLvlLbl val="0"/>
      </c:catAx>
      <c:valAx>
        <c:axId val="12252364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22513664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tx2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005905511811018E-2"/>
          <c:y val="2.3768340366767192E-2"/>
          <c:w val="0.66640310586176732"/>
          <c:h val="0.687658287170060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жетишуу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Алгебра</c:v>
                </c:pt>
                <c:pt idx="1">
                  <c:v>орус тили</c:v>
                </c:pt>
                <c:pt idx="2">
                  <c:v>орус адабияты</c:v>
                </c:pt>
                <c:pt idx="3">
                  <c:v>геометрия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билим сапаты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Алгебра</c:v>
                </c:pt>
                <c:pt idx="1">
                  <c:v>орус тили</c:v>
                </c:pt>
                <c:pt idx="2">
                  <c:v>орус адабияты</c:v>
                </c:pt>
                <c:pt idx="3">
                  <c:v>геометрия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0.42</c:v>
                </c:pt>
                <c:pt idx="1">
                  <c:v>0.41</c:v>
                </c:pt>
                <c:pt idx="2">
                  <c:v>0.42</c:v>
                </c:pt>
                <c:pt idx="3">
                  <c:v>0.41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24621568"/>
        <c:axId val="124623104"/>
        <c:axId val="0"/>
      </c:bar3DChart>
      <c:catAx>
        <c:axId val="124621568"/>
        <c:scaling>
          <c:orientation val="minMax"/>
        </c:scaling>
        <c:delete val="0"/>
        <c:axPos val="b"/>
        <c:majorTickMark val="out"/>
        <c:minorTickMark val="none"/>
        <c:tickLblPos val="nextTo"/>
        <c:crossAx val="124623104"/>
        <c:crosses val="autoZero"/>
        <c:auto val="1"/>
        <c:lblAlgn val="ctr"/>
        <c:lblOffset val="100"/>
        <c:noMultiLvlLbl val="0"/>
      </c:catAx>
      <c:valAx>
        <c:axId val="12462310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24621568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b="1"/>
            </a:pPr>
            <a:endParaRPr lang="ru-RU"/>
          </a:p>
        </c:txPr>
      </c:dTable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tx2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46643-AC5F-4597-B59A-61B8BCFE576E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531AA-E1E4-4544-AB72-340BB6FA6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941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531AA-E1E4-4544-AB72-340BB6FA604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345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EB80EAC3-3FE6-4AC9-B8F2-0C110A5BB647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04E28CB5-85D3-4DBD-8298-979E08110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91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EAC3-3FE6-4AC9-B8F2-0C110A5BB647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8CB5-85D3-4DBD-8298-979E08110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4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B80EAC3-3FE6-4AC9-B8F2-0C110A5BB647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4E28CB5-85D3-4DBD-8298-979E08110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64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B80EAC3-3FE6-4AC9-B8F2-0C110A5BB647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4E28CB5-85D3-4DBD-8298-979E081104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669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B80EAC3-3FE6-4AC9-B8F2-0C110A5BB647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4E28CB5-85D3-4DBD-8298-979E08110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EAC3-3FE6-4AC9-B8F2-0C110A5BB647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8CB5-85D3-4DBD-8298-979E08110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91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EAC3-3FE6-4AC9-B8F2-0C110A5BB647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8CB5-85D3-4DBD-8298-979E08110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64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EAC3-3FE6-4AC9-B8F2-0C110A5BB647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8CB5-85D3-4DBD-8298-979E08110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37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B80EAC3-3FE6-4AC9-B8F2-0C110A5BB647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4E28CB5-85D3-4DBD-8298-979E08110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59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EAC3-3FE6-4AC9-B8F2-0C110A5BB647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8CB5-85D3-4DBD-8298-979E08110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73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B80EAC3-3FE6-4AC9-B8F2-0C110A5BB647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04E28CB5-85D3-4DBD-8298-979E08110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9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EAC3-3FE6-4AC9-B8F2-0C110A5BB647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8CB5-85D3-4DBD-8298-979E08110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82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EAC3-3FE6-4AC9-B8F2-0C110A5BB647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8CB5-85D3-4DBD-8298-979E08110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0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EAC3-3FE6-4AC9-B8F2-0C110A5BB647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8CB5-85D3-4DBD-8298-979E08110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62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EAC3-3FE6-4AC9-B8F2-0C110A5BB647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8CB5-85D3-4DBD-8298-979E08110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23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EAC3-3FE6-4AC9-B8F2-0C110A5BB647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8CB5-85D3-4DBD-8298-979E08110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53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EAC3-3FE6-4AC9-B8F2-0C110A5BB647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8CB5-85D3-4DBD-8298-979E08110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30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0EAC3-3FE6-4AC9-B8F2-0C110A5BB647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28CB5-85D3-4DBD-8298-979E08110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25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3998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9" y="201508"/>
            <a:ext cx="8875321" cy="6656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04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988556"/>
              </p:ext>
            </p:extLst>
          </p:nvPr>
        </p:nvGraphicFramePr>
        <p:xfrm>
          <a:off x="1187624" y="908720"/>
          <a:ext cx="7223346" cy="5328593"/>
        </p:xfrm>
        <a:graphic>
          <a:graphicData uri="http://schemas.openxmlformats.org/drawingml/2006/table">
            <a:tbl>
              <a:tblPr/>
              <a:tblGrid>
                <a:gridCol w="1184599"/>
                <a:gridCol w="464519"/>
                <a:gridCol w="464519"/>
                <a:gridCol w="464519"/>
                <a:gridCol w="464519"/>
                <a:gridCol w="464519"/>
                <a:gridCol w="464519"/>
                <a:gridCol w="464519"/>
                <a:gridCol w="464519"/>
                <a:gridCol w="464519"/>
                <a:gridCol w="464519"/>
                <a:gridCol w="464519"/>
                <a:gridCol w="464519"/>
                <a:gridCol w="464519"/>
              </a:tblGrid>
              <a:tr h="199930"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Бишкек шаарынын Свердлов районунун №94 жалпы Билим берүү мектебинин </a:t>
                      </a: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930"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2022-2023-окуу жылына карата класс комплектиси (ШРМ)</a:t>
                      </a: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930">
                <a:tc gridSpan="14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Комплектование классов-комплектов СОШ №94 Свердловского района г. Бишкек на 1-четверть 2022-2023 учебный год</a:t>
                      </a: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434"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10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Окутуу кыргыз тилинде жүргүзүлгөн класстар</a:t>
                      </a:r>
                    </a:p>
                  </a:txBody>
                  <a:tcPr marL="7258" marR="7258" marT="7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Окутуу орус тилинде жүргүзүлгөн класстар</a:t>
                      </a:r>
                    </a:p>
                  </a:txBody>
                  <a:tcPr marL="7258" marR="7258" marT="7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Жалпы мектеп боюнча </a:t>
                      </a:r>
                    </a:p>
                  </a:txBody>
                  <a:tcPr marL="7258" marR="7258" marT="7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Орто тыгыздык</a:t>
                      </a:r>
                    </a:p>
                  </a:txBody>
                  <a:tcPr marL="7258" marR="7258" marT="7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10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Классы с кыргызским языком обучения </a:t>
                      </a:r>
                    </a:p>
                  </a:txBody>
                  <a:tcPr marL="7258" marR="7258" marT="7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Классы с русским языком обучения </a:t>
                      </a:r>
                    </a:p>
                  </a:txBody>
                  <a:tcPr marL="7258" marR="7258" marT="7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по школе</a:t>
                      </a:r>
                    </a:p>
                  </a:txBody>
                  <a:tcPr marL="7258" marR="7258" marT="7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97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Класстар</a:t>
                      </a:r>
                    </a:p>
                  </a:txBody>
                  <a:tcPr marL="7258" marR="7258" marT="7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Кл. комплект</a:t>
                      </a:r>
                    </a:p>
                  </a:txBody>
                  <a:tcPr marL="7258" marR="7258" marT="72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</a:t>
                      </a:r>
                    </a:p>
                  </a:txBody>
                  <a:tcPr marL="7258" marR="7258" marT="7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Баардык окуучулар</a:t>
                      </a:r>
                    </a:p>
                  </a:txBody>
                  <a:tcPr marL="7258" marR="7258" marT="7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Кл. комплект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Баардык окуучулар</a:t>
                      </a:r>
                    </a:p>
                  </a:txBody>
                  <a:tcPr marL="7258" marR="7258" marT="7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Класстар</a:t>
                      </a:r>
                    </a:p>
                  </a:txBody>
                  <a:tcPr marL="7258" marR="7258" marT="7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Окуучулар</a:t>
                      </a:r>
                    </a:p>
                  </a:txBody>
                  <a:tcPr marL="7258" marR="7258" marT="7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Эркек </a:t>
                      </a:r>
                    </a:p>
                  </a:txBody>
                  <a:tcPr marL="7258" marR="7258" marT="7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Кыз</a:t>
                      </a:r>
                    </a:p>
                  </a:txBody>
                  <a:tcPr marL="7258" marR="7258" marT="7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97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Классы </a:t>
                      </a:r>
                    </a:p>
                  </a:txBody>
                  <a:tcPr marL="7258" marR="7258" marT="7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учащихся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учащихся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Классы </a:t>
                      </a:r>
                    </a:p>
                  </a:txBody>
                  <a:tcPr marL="7258" marR="7258" marT="7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Учащихся</a:t>
                      </a:r>
                    </a:p>
                  </a:txBody>
                  <a:tcPr marL="7258" marR="7258" marT="7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Мальчики</a:t>
                      </a:r>
                    </a:p>
                  </a:txBody>
                  <a:tcPr marL="7258" marR="7258" marT="7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Девочка</a:t>
                      </a:r>
                    </a:p>
                  </a:txBody>
                  <a:tcPr marL="7258" marR="7258" marT="7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Средняя напол.ть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93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93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93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5-9 кл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93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93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93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10-11 кл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93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1-11 кл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930"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930"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Директордун милдетин аткаруучу:                                     Ажыгулова.К.К.</a:t>
                      </a: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930"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409"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8" marR="7258" marT="7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80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2430589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886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98315584"/>
              </p:ext>
            </p:extLst>
          </p:nvPr>
        </p:nvGraphicFramePr>
        <p:xfrm>
          <a:off x="0" y="0"/>
          <a:ext cx="916643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75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30816591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558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7921466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22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7969864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019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39619860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456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8357380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28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0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Предметтер боюнча  билим сапаты </a:t>
            </a:r>
            <a:endParaRPr lang="ru-RU" sz="3200" b="1" dirty="0">
              <a:latin typeface="Arial Black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73504992"/>
              </p:ext>
            </p:extLst>
          </p:nvPr>
        </p:nvGraphicFramePr>
        <p:xfrm>
          <a:off x="0" y="1128698"/>
          <a:ext cx="9144000" cy="5729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48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0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Предметтер боюнча  билим сапаты </a:t>
            </a:r>
            <a:endParaRPr lang="ru-RU" sz="3200" b="1" dirty="0">
              <a:latin typeface="Arial Black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12563915"/>
              </p:ext>
            </p:extLst>
          </p:nvPr>
        </p:nvGraphicFramePr>
        <p:xfrm>
          <a:off x="0" y="1128698"/>
          <a:ext cx="9144000" cy="5729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055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162880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itchFamily="66" charset="0"/>
              </a:rPr>
              <a:t> </a:t>
            </a:r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</a:rPr>
              <a:t>№ 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</a:rPr>
              <a:t>94-</a:t>
            </a:r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</a:rPr>
              <a:t>Жалпы орто билим беруу мектебинин </a:t>
            </a:r>
            <a:b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</a:rPr>
            </a:br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</a:rPr>
              <a:t>202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</a:rPr>
              <a:t>2</a:t>
            </a:r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</a:rPr>
              <a:t>-202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</a:rPr>
              <a:t>3</a:t>
            </a:r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</a:rPr>
              <a:t>- </a:t>
            </a:r>
            <a:r>
              <a:rPr lang="ru-RU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</a:rPr>
              <a:t>окуу</a:t>
            </a:r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</a:rPr>
              <a:t> </a:t>
            </a:r>
            <a:r>
              <a:rPr lang="ru-RU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</a:rPr>
              <a:t>жылындагы</a:t>
            </a:r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</a:rPr>
              <a:t> 1-чейрегинин билим сапаты жана жетиш-катыш боюнча анализи.  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0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Предметтер боюнча  билим сапаты </a:t>
            </a:r>
            <a:endParaRPr lang="ru-RU" sz="3200" b="1" dirty="0">
              <a:latin typeface="Arial Black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81702330"/>
              </p:ext>
            </p:extLst>
          </p:nvPr>
        </p:nvGraphicFramePr>
        <p:xfrm>
          <a:off x="8344" y="1060842"/>
          <a:ext cx="9144000" cy="5729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733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0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Предметтер боюнча  билим сапаты </a:t>
            </a:r>
            <a:endParaRPr lang="ru-RU" sz="3200" b="1" dirty="0">
              <a:latin typeface="Arial Black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07350595"/>
              </p:ext>
            </p:extLst>
          </p:nvPr>
        </p:nvGraphicFramePr>
        <p:xfrm>
          <a:off x="0" y="1128698"/>
          <a:ext cx="9144000" cy="5729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947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5" y="3933056"/>
            <a:ext cx="7416824" cy="53132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Билим сапаты: 20%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Жетишуу%- 100%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2216" y="1340768"/>
            <a:ext cx="8161784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3200" b="1" cap="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Кечки </a:t>
            </a:r>
            <a:r>
              <a:rPr lang="ru-RU" sz="3200" b="1" cap="all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класстар</a:t>
            </a:r>
            <a:r>
              <a:rPr lang="ru-RU" sz="3200" b="1" cap="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боюнча </a:t>
            </a:r>
            <a:br>
              <a:rPr lang="ru-RU" sz="3200" b="1" cap="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b="1" cap="all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  класс </a:t>
            </a:r>
            <a:r>
              <a:rPr lang="ru-RU" sz="3200" b="1" cap="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комплект</a:t>
            </a:r>
            <a:br>
              <a:rPr lang="ru-RU" sz="3200" b="1" cap="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b="1" cap="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окуучулардын саны -17 окуучу</a:t>
            </a:r>
            <a:br>
              <a:rPr lang="ru-RU" sz="3200" b="1" cap="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3200" b="1" cap="all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4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НЦТ,</a:t>
            </a:r>
            <a:br>
              <a:rPr lang="ru-RU" b="1" dirty="0" smtClean="0"/>
            </a:br>
            <a:r>
              <a:rPr lang="ru-RU" b="1" dirty="0" smtClean="0"/>
              <a:t>олимпиада </a:t>
            </a:r>
            <a:br>
              <a:rPr lang="ru-RU" b="1" dirty="0" smtClean="0"/>
            </a:br>
            <a:r>
              <a:rPr lang="ru-RU" b="1" dirty="0" smtClean="0"/>
              <a:t>корректура</a:t>
            </a:r>
            <a:br>
              <a:rPr lang="ru-RU" b="1" dirty="0" smtClean="0"/>
            </a:br>
            <a:r>
              <a:rPr lang="ru-RU" b="1" dirty="0" smtClean="0"/>
              <a:t>Депозит</a:t>
            </a:r>
            <a:br>
              <a:rPr lang="ru-RU" b="1" dirty="0" smtClean="0"/>
            </a:br>
            <a:r>
              <a:rPr lang="ru-RU" b="1" dirty="0" err="1" smtClean="0"/>
              <a:t>жеке</a:t>
            </a:r>
            <a:r>
              <a:rPr lang="ru-RU" b="1" dirty="0" smtClean="0"/>
              <a:t> </a:t>
            </a:r>
            <a:r>
              <a:rPr lang="ru-RU" b="1" dirty="0" err="1" smtClean="0"/>
              <a:t>маалымат</a:t>
            </a:r>
            <a:r>
              <a:rPr lang="ru-RU" b="1" dirty="0" smtClean="0"/>
              <a:t> </a:t>
            </a:r>
            <a:r>
              <a:rPr lang="ru-RU" b="1" dirty="0" err="1" smtClean="0"/>
              <a:t>жайылтпоо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Жемкорчулукка</a:t>
            </a:r>
            <a:r>
              <a:rPr lang="ru-RU" b="1" dirty="0" smtClean="0"/>
              <a:t> </a:t>
            </a:r>
            <a:r>
              <a:rPr lang="ru-RU" b="1" dirty="0" err="1" smtClean="0"/>
              <a:t>каршы</a:t>
            </a:r>
            <a:r>
              <a:rPr lang="ru-RU" b="1" dirty="0" smtClean="0"/>
              <a:t> </a:t>
            </a:r>
            <a:r>
              <a:rPr lang="ru-RU" b="1" dirty="0" err="1" smtClean="0"/>
              <a:t>к</a:t>
            </a:r>
            <a:r>
              <a:rPr lang="ru-RU" b="1" dirty="0" err="1" smtClean="0">
                <a:latin typeface="Times New Roman"/>
                <a:cs typeface="Times New Roman"/>
              </a:rPr>
              <a:t>ү</a:t>
            </a:r>
            <a:r>
              <a:rPr lang="ru-RU" b="1" dirty="0" err="1" smtClean="0"/>
              <a:t>рош</a:t>
            </a:r>
            <a:r>
              <a:rPr lang="ru-RU" b="1" dirty="0" err="1" smtClean="0">
                <a:latin typeface="Times New Roman"/>
                <a:cs typeface="Times New Roman"/>
              </a:rPr>
              <a:t>үү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6628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4664"/>
            <a:ext cx="8964488" cy="470898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F0"/>
                </a:solidFill>
                <a:latin typeface="Times New Roman" pitchFamily="18" charset="0"/>
              </a:rPr>
              <a:t>1-</a:t>
            </a:r>
            <a:r>
              <a:rPr lang="ru-RU" sz="4800" b="1" dirty="0" smtClean="0">
                <a:solidFill>
                  <a:srgbClr val="00B0F0"/>
                </a:solidFill>
                <a:latin typeface="Times New Roman" pitchFamily="18" charset="0"/>
              </a:rPr>
              <a:t>Чейрек </a:t>
            </a:r>
            <a:r>
              <a:rPr lang="ru-RU" sz="4800" b="1" dirty="0" err="1" smtClean="0">
                <a:solidFill>
                  <a:srgbClr val="00B0F0"/>
                </a:solidFill>
                <a:latin typeface="Times New Roman" pitchFamily="18" charset="0"/>
              </a:rPr>
              <a:t>башталышында</a:t>
            </a:r>
            <a:r>
              <a:rPr lang="ru-RU" sz="4800" b="1" dirty="0" smtClean="0">
                <a:solidFill>
                  <a:srgbClr val="00B0F0"/>
                </a:solidFill>
                <a:latin typeface="Times New Roman" pitchFamily="18" charset="0"/>
              </a:rPr>
              <a:t>  окуучулардын саны:</a:t>
            </a:r>
          </a:p>
          <a:p>
            <a:r>
              <a:rPr lang="ru-RU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1-4-класстар   -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346</a:t>
            </a:r>
            <a:r>
              <a:rPr lang="ru-RU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окуучу</a:t>
            </a:r>
            <a:endParaRPr lang="ru-RU" sz="4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</a:rPr>
              <a:t>5-9-КЛАССТАР –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527</a:t>
            </a:r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</a:rPr>
              <a:t> ОКУУЧУ</a:t>
            </a:r>
          </a:p>
          <a:p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</a:rPr>
              <a:t>10 </a:t>
            </a:r>
            <a:r>
              <a:rPr lang="ru-RU" sz="4000" b="1" dirty="0">
                <a:solidFill>
                  <a:srgbClr val="00B0F0"/>
                </a:solidFill>
                <a:latin typeface="Times New Roman" pitchFamily="18" charset="0"/>
              </a:rPr>
              <a:t>-11 – КЛАССТАР –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161</a:t>
            </a:r>
            <a:r>
              <a:rPr lang="ru-RU" sz="4000" b="1" dirty="0">
                <a:solidFill>
                  <a:srgbClr val="00B0F0"/>
                </a:solidFill>
                <a:latin typeface="Times New Roman" pitchFamily="18" charset="0"/>
              </a:rPr>
              <a:t> ОКУУЧУ.</a:t>
            </a:r>
          </a:p>
          <a:p>
            <a:endParaRPr lang="ru-RU" sz="4000" b="1" dirty="0">
              <a:solidFill>
                <a:srgbClr val="00B0F0"/>
              </a:solidFill>
              <a:latin typeface="Times New Roman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       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Мектеп боюнча -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3034</a:t>
            </a:r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ru-RU" sz="4000" b="1" dirty="0">
                <a:solidFill>
                  <a:srgbClr val="00B0F0"/>
                </a:solidFill>
                <a:latin typeface="Times New Roman" pitchFamily="18" charset="0"/>
              </a:rPr>
              <a:t>окуучу</a:t>
            </a:r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</a:rPr>
              <a:t>.</a:t>
            </a:r>
            <a:endParaRPr lang="ru-RU" sz="3200" b="1" dirty="0" smtClean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60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83" y="70511"/>
            <a:ext cx="89281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    </a:t>
            </a:r>
            <a:r>
              <a:rPr lang="ru-RU" sz="36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Чейрек </a:t>
            </a:r>
            <a:r>
              <a:rPr lang="ru-RU" sz="36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ичинде</a:t>
            </a:r>
            <a:r>
              <a:rPr lang="ru-RU" sz="36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 </a:t>
            </a:r>
            <a:r>
              <a:rPr lang="ru-RU" sz="36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мектептен</a:t>
            </a:r>
            <a:r>
              <a:rPr lang="ru-RU" sz="36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  </a:t>
            </a:r>
          </a:p>
          <a:p>
            <a:pPr algn="ctr"/>
            <a:endParaRPr lang="ru-RU" sz="36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40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</a:t>
            </a:r>
            <a:endParaRPr lang="ru-RU" sz="40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8263" y="593397"/>
            <a:ext cx="557808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2060"/>
                </a:solidFill>
              </a:rPr>
              <a:t>      </a:t>
            </a:r>
            <a:endParaRPr lang="ru-RU" sz="3600" b="1" i="1" dirty="0">
              <a:solidFill>
                <a:srgbClr val="00206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       </a:t>
            </a:r>
            <a:r>
              <a:rPr lang="ru-RU" sz="2400" b="1" i="1" dirty="0" smtClean="0">
                <a:solidFill>
                  <a:srgbClr val="002060"/>
                </a:solidFill>
              </a:rPr>
              <a:t>кетти     -      окуучу; </a:t>
            </a:r>
            <a:r>
              <a:rPr lang="ru-RU" sz="2400" b="1" i="1" dirty="0" smtClean="0">
                <a:solidFill>
                  <a:srgbClr val="FF0000"/>
                </a:solidFill>
              </a:rPr>
              <a:t>3</a:t>
            </a:r>
            <a:r>
              <a:rPr lang="en-US" sz="2400" b="1" i="1" dirty="0" smtClean="0">
                <a:solidFill>
                  <a:srgbClr val="FF0000"/>
                </a:solidFill>
              </a:rPr>
              <a:t>1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         </a:t>
            </a:r>
            <a:r>
              <a:rPr lang="ru-RU" sz="2400" b="1" i="1" dirty="0" smtClean="0">
                <a:solidFill>
                  <a:srgbClr val="002060"/>
                </a:solidFill>
              </a:rPr>
              <a:t>келди     -     окуучу; </a:t>
            </a:r>
            <a:r>
              <a:rPr lang="en-US" sz="2400" b="1" i="1" dirty="0" smtClean="0">
                <a:solidFill>
                  <a:srgbClr val="002060"/>
                </a:solidFill>
              </a:rPr>
              <a:t>48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endParaRPr lang="ru-RU" sz="4000" b="1" i="1" dirty="0" smtClean="0">
              <a:solidFill>
                <a:srgbClr val="002060"/>
              </a:solidFill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4050560" y="1072088"/>
            <a:ext cx="1115616" cy="12759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563888" y="1364522"/>
            <a:ext cx="973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1-4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16123" y="1791338"/>
            <a:ext cx="525658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2060"/>
                </a:solidFill>
              </a:rPr>
              <a:t>     </a:t>
            </a:r>
            <a:endParaRPr lang="ru-RU" sz="3600" i="1" dirty="0">
              <a:solidFill>
                <a:srgbClr val="00206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       </a:t>
            </a:r>
            <a:r>
              <a:rPr lang="ru-RU" sz="2400" b="1" i="1" dirty="0" smtClean="0">
                <a:solidFill>
                  <a:srgbClr val="002060"/>
                </a:solidFill>
              </a:rPr>
              <a:t>кетти     -      окуучу; </a:t>
            </a:r>
            <a:r>
              <a:rPr lang="en-US" sz="2400" b="1" i="1" dirty="0" smtClean="0">
                <a:solidFill>
                  <a:srgbClr val="FF0000"/>
                </a:solidFill>
              </a:rPr>
              <a:t>58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        </a:t>
            </a:r>
            <a:r>
              <a:rPr lang="ru-RU" sz="2400" b="1" i="1" dirty="0" smtClean="0">
                <a:solidFill>
                  <a:srgbClr val="002060"/>
                </a:solidFill>
              </a:rPr>
              <a:t>келди     -     окуучу; </a:t>
            </a:r>
            <a:r>
              <a:rPr lang="en-US" sz="2400" b="1" i="1" dirty="0" smtClean="0">
                <a:solidFill>
                  <a:srgbClr val="002060"/>
                </a:solidFill>
              </a:rPr>
              <a:t>34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endParaRPr lang="ru-RU" sz="4000" b="1" i="1" dirty="0" smtClean="0">
              <a:solidFill>
                <a:srgbClr val="002060"/>
              </a:solidFill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4031658" y="2162685"/>
            <a:ext cx="1115616" cy="12759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616123" y="2530002"/>
            <a:ext cx="973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5-9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102794" y="2976278"/>
            <a:ext cx="525658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2060"/>
                </a:solidFill>
              </a:rPr>
              <a:t>      </a:t>
            </a:r>
            <a:endParaRPr lang="ru-RU" sz="3600" b="1" i="1" dirty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кетти     -      окуучу; </a:t>
            </a:r>
            <a:r>
              <a:rPr lang="en-US" sz="2400" b="1" i="1" dirty="0">
                <a:solidFill>
                  <a:srgbClr val="FF0000"/>
                </a:solidFill>
              </a:rPr>
              <a:t>6</a:t>
            </a:r>
            <a:r>
              <a:rPr lang="ru-RU" sz="2400" dirty="0" smtClean="0">
                <a:solidFill>
                  <a:srgbClr val="002060"/>
                </a:solidFill>
              </a:rPr>
              <a:t>                </a:t>
            </a:r>
            <a:r>
              <a:rPr lang="ru-RU" sz="2400" b="1" i="1" dirty="0" smtClean="0">
                <a:solidFill>
                  <a:srgbClr val="002060"/>
                </a:solidFill>
              </a:rPr>
              <a:t>келди     -     окуучу; </a:t>
            </a:r>
            <a:r>
              <a:rPr lang="en-US" sz="2400" b="1" i="1" dirty="0" smtClean="0">
                <a:solidFill>
                  <a:srgbClr val="002060"/>
                </a:solidFill>
              </a:rPr>
              <a:t>7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endParaRPr lang="ru-RU" sz="4000" b="1" i="1" dirty="0" smtClean="0">
              <a:solidFill>
                <a:srgbClr val="002060"/>
              </a:solidFill>
            </a:endParaRPr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4031658" y="3280597"/>
            <a:ext cx="1115616" cy="12759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97680" y="3627111"/>
            <a:ext cx="1410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10-11</a:t>
            </a:r>
            <a:endParaRPr lang="ru-RU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4082758" y="4033667"/>
            <a:ext cx="525658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2060"/>
                </a:solidFill>
              </a:rPr>
              <a:t>      </a:t>
            </a:r>
            <a:endParaRPr lang="ru-RU" sz="3600" b="1" i="1" dirty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кетти     -      окуучу; </a:t>
            </a:r>
            <a:r>
              <a:rPr lang="ru-RU" sz="2400" b="1" i="1" dirty="0" smtClean="0">
                <a:solidFill>
                  <a:srgbClr val="FF0000"/>
                </a:solidFill>
              </a:rPr>
              <a:t>9</a:t>
            </a:r>
            <a:r>
              <a:rPr lang="en-US" sz="2400" b="1" i="1" dirty="0" smtClean="0">
                <a:solidFill>
                  <a:srgbClr val="FF0000"/>
                </a:solidFill>
              </a:rPr>
              <a:t>5</a:t>
            </a:r>
            <a:r>
              <a:rPr lang="ru-RU" sz="2400" dirty="0" smtClean="0">
                <a:solidFill>
                  <a:srgbClr val="002060"/>
                </a:solidFill>
              </a:rPr>
              <a:t>                </a:t>
            </a:r>
            <a:r>
              <a:rPr lang="ru-RU" sz="2400" b="1" i="1" dirty="0" smtClean="0">
                <a:solidFill>
                  <a:srgbClr val="002060"/>
                </a:solidFill>
              </a:rPr>
              <a:t>келди     -     окуучу; </a:t>
            </a:r>
            <a:r>
              <a:rPr lang="en-US" sz="2400" b="1" i="1" dirty="0" smtClean="0">
                <a:solidFill>
                  <a:srgbClr val="002060"/>
                </a:solidFill>
              </a:rPr>
              <a:t>89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endParaRPr lang="ru-RU" sz="4000" b="1" i="1" dirty="0" smtClean="0">
              <a:solidFill>
                <a:srgbClr val="002060"/>
              </a:solidFill>
            </a:endParaRPr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4032564" y="4399783"/>
            <a:ext cx="1115616" cy="12759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619672" y="4710775"/>
            <a:ext cx="30201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            </a:t>
            </a:r>
            <a:r>
              <a:rPr lang="ru-RU" sz="4000" b="1" dirty="0" smtClean="0">
                <a:solidFill>
                  <a:srgbClr val="FF0000"/>
                </a:solidFill>
              </a:rPr>
              <a:t>1-11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555574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Чейрек аягында </a:t>
            </a:r>
            <a:r>
              <a:rPr lang="en-US" sz="3600" b="1" i="1" dirty="0" smtClean="0">
                <a:solidFill>
                  <a:srgbClr val="FF0000"/>
                </a:solidFill>
              </a:rPr>
              <a:t>3028</a:t>
            </a:r>
            <a:r>
              <a:rPr lang="ru-RU" sz="3600" b="1" i="1" dirty="0" smtClean="0">
                <a:solidFill>
                  <a:srgbClr val="002060"/>
                </a:solidFill>
              </a:rPr>
              <a:t>окуучу калды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анын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ичинен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1</a:t>
            </a:r>
            <a:r>
              <a:rPr lang="en-US" sz="3600" b="1" i="1" dirty="0" smtClean="0">
                <a:solidFill>
                  <a:srgbClr val="FF0000"/>
                </a:solidFill>
              </a:rPr>
              <a:t>540</a:t>
            </a:r>
            <a:r>
              <a:rPr lang="ru-RU" sz="3600" b="1" i="1" dirty="0" smtClean="0">
                <a:solidFill>
                  <a:srgbClr val="002060"/>
                </a:solidFill>
              </a:rPr>
              <a:t> бала </a:t>
            </a:r>
            <a:r>
              <a:rPr lang="ru-RU" sz="3600" b="1" i="1" dirty="0" smtClean="0">
                <a:solidFill>
                  <a:srgbClr val="FF0000"/>
                </a:solidFill>
              </a:rPr>
              <a:t>14</a:t>
            </a:r>
            <a:r>
              <a:rPr lang="en-US" sz="3600" b="1" i="1" dirty="0" smtClean="0">
                <a:solidFill>
                  <a:srgbClr val="FF0000"/>
                </a:solidFill>
              </a:rPr>
              <a:t>88</a:t>
            </a:r>
            <a:r>
              <a:rPr lang="ru-RU" sz="3600" b="1" i="1" dirty="0" smtClean="0">
                <a:solidFill>
                  <a:srgbClr val="002060"/>
                </a:solidFill>
              </a:rPr>
              <a:t> кыз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3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32656"/>
            <a:ext cx="875504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/>
              <a:t>Чейректин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жыйынтыгы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менен</a:t>
            </a:r>
            <a:r>
              <a:rPr lang="ru-RU" sz="3200" b="1" dirty="0" smtClean="0"/>
              <a:t>  </a:t>
            </a:r>
            <a:r>
              <a:rPr lang="en-US" sz="3200" b="1" dirty="0" smtClean="0">
                <a:solidFill>
                  <a:srgbClr val="FF0000"/>
                </a:solidFill>
              </a:rPr>
              <a:t>218</a:t>
            </a:r>
            <a:r>
              <a:rPr lang="ru-RU" sz="3200" b="1" dirty="0" smtClean="0">
                <a:solidFill>
                  <a:srgbClr val="FF0000"/>
                </a:solidFill>
              </a:rPr>
              <a:t>7 </a:t>
            </a:r>
            <a:r>
              <a:rPr lang="ru-RU" sz="3200" b="1" dirty="0" smtClean="0"/>
              <a:t>    окуучу </a:t>
            </a:r>
            <a:r>
              <a:rPr lang="ru-RU" sz="3200" b="1" dirty="0" err="1" smtClean="0"/>
              <a:t>аттестацияланды</a:t>
            </a:r>
            <a:r>
              <a:rPr lang="ru-RU" sz="3200" b="1" dirty="0" smtClean="0"/>
              <a:t>. </a:t>
            </a:r>
            <a:endParaRPr lang="en-US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Аттестацияга </a:t>
            </a:r>
            <a:r>
              <a:rPr lang="ru-RU" sz="3200" b="1" dirty="0" smtClean="0">
                <a:solidFill>
                  <a:srgbClr val="FF0000"/>
                </a:solidFill>
              </a:rPr>
              <a:t>1-2 –</a:t>
            </a:r>
            <a:r>
              <a:rPr lang="ru-RU" sz="3200" b="1" dirty="0" err="1" smtClean="0">
                <a:solidFill>
                  <a:srgbClr val="FF0000"/>
                </a:solidFill>
              </a:rPr>
              <a:t>класстан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672</a:t>
            </a:r>
            <a:r>
              <a:rPr lang="ru-RU" sz="3200" b="1" dirty="0" smtClean="0"/>
              <a:t>           </a:t>
            </a:r>
            <a:r>
              <a:rPr lang="ru-RU" sz="3200" b="1" dirty="0" smtClean="0">
                <a:solidFill>
                  <a:srgbClr val="FF0000"/>
                </a:solidFill>
              </a:rPr>
              <a:t>10-11-класстан –162</a:t>
            </a:r>
          </a:p>
          <a:p>
            <a:r>
              <a:rPr lang="ru-RU" sz="3200" b="1" dirty="0"/>
              <a:t>ж</a:t>
            </a:r>
            <a:r>
              <a:rPr lang="ru-RU" sz="3200" b="1" dirty="0" smtClean="0"/>
              <a:t>алпы мектеп боюнча</a:t>
            </a:r>
            <a:r>
              <a:rPr lang="ru-RU" sz="3200" b="1" dirty="0" smtClean="0">
                <a:solidFill>
                  <a:srgbClr val="FF0000"/>
                </a:solidFill>
              </a:rPr>
              <a:t>:  834  окуучу </a:t>
            </a:r>
            <a:r>
              <a:rPr lang="ru-RU" sz="3200" b="1" dirty="0" smtClean="0"/>
              <a:t>аттестацияга </a:t>
            </a:r>
            <a:r>
              <a:rPr lang="ru-RU" sz="3200" b="1" dirty="0" err="1" smtClean="0"/>
              <a:t>кирген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жок</a:t>
            </a:r>
            <a:r>
              <a:rPr lang="ru-RU" sz="3200" b="1" dirty="0" smtClean="0"/>
              <a:t>.</a:t>
            </a:r>
          </a:p>
          <a:p>
            <a:endParaRPr lang="ru-RU" sz="3200" b="1" dirty="0"/>
          </a:p>
          <a:p>
            <a:r>
              <a:rPr lang="ru-RU" sz="3200" b="1" dirty="0" smtClean="0"/>
              <a:t>4-9-класстан- </a:t>
            </a:r>
            <a:r>
              <a:rPr lang="en-US" sz="3200" b="1" dirty="0" smtClean="0"/>
              <a:t> </a:t>
            </a:r>
            <a:r>
              <a:rPr lang="ru-RU" sz="3200" b="1" dirty="0" smtClean="0"/>
              <a:t>7 окуучу  башка </a:t>
            </a:r>
            <a:r>
              <a:rPr lang="ru-RU" sz="3200" b="1" dirty="0" err="1" smtClean="0"/>
              <a:t>себептер</a:t>
            </a:r>
            <a:r>
              <a:rPr lang="ru-RU" sz="3200" b="1" dirty="0" smtClean="0"/>
              <a:t>  </a:t>
            </a:r>
            <a:r>
              <a:rPr lang="ru-RU" sz="3200" b="1" dirty="0" err="1" smtClean="0"/>
              <a:t>менен</a:t>
            </a:r>
            <a:r>
              <a:rPr lang="ru-RU" sz="3200" b="1" dirty="0" smtClean="0"/>
              <a:t>   аттестацияланган </a:t>
            </a:r>
            <a:r>
              <a:rPr lang="ru-RU" sz="3200" b="1" dirty="0" err="1" smtClean="0"/>
              <a:t>жок</a:t>
            </a:r>
            <a:r>
              <a:rPr lang="ru-RU" sz="3200" b="1" dirty="0"/>
              <a:t>.</a:t>
            </a:r>
            <a:endParaRPr lang="en-US" sz="3200" b="1" dirty="0" smtClean="0"/>
          </a:p>
          <a:p>
            <a:endParaRPr lang="ru-RU" sz="3200" b="1" dirty="0" smtClean="0"/>
          </a:p>
          <a:p>
            <a:r>
              <a:rPr lang="ru-RU" sz="3200" b="1" dirty="0" err="1" smtClean="0">
                <a:solidFill>
                  <a:srgbClr val="FF0000"/>
                </a:solidFill>
              </a:rPr>
              <a:t>Жетишуу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мектеп</a:t>
            </a:r>
            <a:r>
              <a:rPr lang="ru-RU" sz="3200" b="1" dirty="0" smtClean="0">
                <a:solidFill>
                  <a:srgbClr val="FF0000"/>
                </a:solidFill>
              </a:rPr>
              <a:t> боюнча - 100%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501002"/>
              </p:ext>
            </p:extLst>
          </p:nvPr>
        </p:nvGraphicFramePr>
        <p:xfrm>
          <a:off x="-15240" y="1772816"/>
          <a:ext cx="8803423" cy="490586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09314"/>
                <a:gridCol w="796574"/>
                <a:gridCol w="796574"/>
                <a:gridCol w="504825"/>
                <a:gridCol w="796574"/>
                <a:gridCol w="756511"/>
                <a:gridCol w="1944216"/>
                <a:gridCol w="1498835"/>
              </a:tblGrid>
              <a:tr h="12961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класстар </a:t>
                      </a:r>
                      <a:endParaRPr lang="ru-RU" sz="20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саны </a:t>
                      </a:r>
                      <a:endParaRPr lang="ru-RU" sz="20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24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ru-RU" sz="24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ru-RU" sz="24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24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билим сапаты</a:t>
                      </a:r>
                      <a:endParaRPr lang="ru-RU" sz="20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жетишуусу</a:t>
                      </a:r>
                      <a:endParaRPr lang="ru-RU" sz="20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3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effectLst/>
                        </a:rPr>
                        <a:t>1-4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1415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106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191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392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39%</a:t>
                      </a:r>
                      <a:endParaRPr lang="ru-RU" sz="3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100%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9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effectLst/>
                        </a:rPr>
                        <a:t>5-9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1340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97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278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965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34%</a:t>
                      </a:r>
                      <a:endParaRPr lang="ru-RU" sz="3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100%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33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>
                          <a:effectLst/>
                        </a:rPr>
                        <a:t>10-11</a:t>
                      </a:r>
                      <a:endParaRPr lang="ru-RU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154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0%</a:t>
                      </a:r>
                      <a:endParaRPr lang="ru-RU" sz="4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>
                          <a:effectLst/>
                        </a:rPr>
                        <a:t>1-11</a:t>
                      </a:r>
                      <a:endParaRPr lang="ru-RU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2909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203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469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1357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36%</a:t>
                      </a:r>
                      <a:endParaRPr lang="ru-RU" sz="4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100%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5706" y="476672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Окуучулардын </a:t>
            </a:r>
            <a:r>
              <a:rPr lang="ru-RU" sz="3200" b="1" i="1" dirty="0" err="1" smtClean="0">
                <a:solidFill>
                  <a:srgbClr val="7030A0"/>
                </a:solidFill>
              </a:rPr>
              <a:t>биринчи</a:t>
            </a:r>
            <a:r>
              <a:rPr lang="ru-RU" sz="3200" b="1" i="1" dirty="0" smtClean="0">
                <a:solidFill>
                  <a:srgbClr val="7030A0"/>
                </a:solidFill>
              </a:rPr>
              <a:t> чейректеги билим сапаты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5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err="1">
                <a:solidFill>
                  <a:srgbClr val="FF0000"/>
                </a:solidFill>
              </a:rPr>
              <a:t>Жетишуу</a:t>
            </a:r>
            <a:r>
              <a:rPr lang="ru-RU" sz="6600" b="1" dirty="0">
                <a:solidFill>
                  <a:srgbClr val="FF0000"/>
                </a:solidFill>
              </a:rPr>
              <a:t> </a:t>
            </a:r>
            <a:r>
              <a:rPr lang="ru-RU" sz="6600" b="1" dirty="0" err="1" smtClean="0">
                <a:solidFill>
                  <a:srgbClr val="FF0000"/>
                </a:solidFill>
              </a:rPr>
              <a:t>мектеп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</a:rPr>
              <a:t>   </a:t>
            </a:r>
            <a:r>
              <a:rPr lang="ru-RU" sz="6600" b="1" dirty="0" smtClean="0">
                <a:solidFill>
                  <a:srgbClr val="FF0000"/>
                </a:solidFill>
              </a:rPr>
              <a:t>боюнча</a:t>
            </a:r>
            <a:r>
              <a:rPr lang="en-US" sz="6600" b="1" dirty="0" smtClean="0">
                <a:solidFill>
                  <a:srgbClr val="FF0000"/>
                </a:solidFill>
              </a:rPr>
              <a:t> –</a:t>
            </a:r>
          </a:p>
          <a:p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          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  </a:t>
            </a:r>
            <a:r>
              <a:rPr lang="ru-RU" sz="13800" b="1" dirty="0" smtClean="0">
                <a:solidFill>
                  <a:srgbClr val="FF0000"/>
                </a:solidFill>
              </a:rPr>
              <a:t>100</a:t>
            </a:r>
            <a:r>
              <a:rPr lang="ru-RU" sz="13800" b="1" dirty="0">
                <a:solidFill>
                  <a:srgbClr val="FF0000"/>
                </a:solidFill>
              </a:rPr>
              <a:t>%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9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908720"/>
            <a:ext cx="7632848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– </a:t>
            </a:r>
            <a:r>
              <a:rPr lang="ru-RU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чейректе</a:t>
            </a: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боюнча билим сапаты –</a:t>
            </a:r>
          </a:p>
          <a:p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36%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44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429030"/>
              </p:ext>
            </p:extLst>
          </p:nvPr>
        </p:nvGraphicFramePr>
        <p:xfrm>
          <a:off x="539552" y="5720"/>
          <a:ext cx="7776859" cy="6876355"/>
        </p:xfrm>
        <a:graphic>
          <a:graphicData uri="http://schemas.openxmlformats.org/drawingml/2006/table">
            <a:tbl>
              <a:tblPr/>
              <a:tblGrid>
                <a:gridCol w="320187"/>
                <a:gridCol w="320187"/>
                <a:gridCol w="320187"/>
                <a:gridCol w="320187"/>
                <a:gridCol w="320187"/>
                <a:gridCol w="320187"/>
                <a:gridCol w="320187"/>
                <a:gridCol w="320187"/>
                <a:gridCol w="320187"/>
                <a:gridCol w="320187"/>
                <a:gridCol w="320187"/>
                <a:gridCol w="320187"/>
                <a:gridCol w="426918"/>
                <a:gridCol w="440256"/>
                <a:gridCol w="320187"/>
                <a:gridCol w="320187"/>
                <a:gridCol w="500292"/>
                <a:gridCol w="415243"/>
                <a:gridCol w="420246"/>
                <a:gridCol w="320187"/>
                <a:gridCol w="320187"/>
                <a:gridCol w="450912"/>
              </a:tblGrid>
              <a:tr h="120257"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Бишкек шаарынын Свердлов районунун №94 жалпы Билим берүү мектебинин </a:t>
                      </a: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257"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2022-2023-окуу жылына карата класс комплектиси </a:t>
                      </a: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257">
                <a:tc gridSpan="18"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Комплектование классов-комплектов СОШ №94 Свердловского района г. Бишкек на   1-Четверть  2022-2023 учебный год</a:t>
                      </a: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257"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95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Окутуу кыргыз тилинде жүргүзүлгөн класстар</a:t>
                      </a:r>
                    </a:p>
                  </a:txBody>
                  <a:tcPr marL="3629" marR="3629" marT="3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Окутуу орус тилинде жүргүзүлгөн класстар</a:t>
                      </a:r>
                    </a:p>
                  </a:txBody>
                  <a:tcPr marL="3629" marR="3629" marT="3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Жалпы мектеп боюнча </a:t>
                      </a:r>
                    </a:p>
                  </a:txBody>
                  <a:tcPr marL="3629" marR="3629" marT="3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Орто тыгыздык</a:t>
                      </a:r>
                    </a:p>
                  </a:txBody>
                  <a:tcPr marL="3629" marR="3629" marT="3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95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Классы с кыргызским языком обучения </a:t>
                      </a:r>
                    </a:p>
                  </a:txBody>
                  <a:tcPr marL="3629" marR="3629" marT="3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Классы с русским языком обучения </a:t>
                      </a:r>
                    </a:p>
                  </a:txBody>
                  <a:tcPr marL="3629" marR="3629" marT="3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по школе</a:t>
                      </a:r>
                    </a:p>
                  </a:txBody>
                  <a:tcPr marL="3629" marR="3629" marT="3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1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Класстар</a:t>
                      </a:r>
                    </a:p>
                  </a:txBody>
                  <a:tcPr marL="3629" marR="3629" marT="3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Кл. комплект</a:t>
                      </a:r>
                    </a:p>
                  </a:txBody>
                  <a:tcPr marL="3629" marR="3629" marT="3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</a:t>
                      </a:r>
                    </a:p>
                  </a:txBody>
                  <a:tcPr marL="3629" marR="3629" marT="3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3629" marR="3629" marT="3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</a:t>
                      </a:r>
                    </a:p>
                  </a:txBody>
                  <a:tcPr marL="3629" marR="3629" marT="3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</a:t>
                      </a:r>
                    </a:p>
                  </a:txBody>
                  <a:tcPr marL="3629" marR="3629" marT="3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</a:t>
                      </a:r>
                    </a:p>
                  </a:txBody>
                  <a:tcPr marL="3629" marR="3629" marT="3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</a:t>
                      </a:r>
                    </a:p>
                  </a:txBody>
                  <a:tcPr marL="3629" marR="3629" marT="3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</a:t>
                      </a:r>
                    </a:p>
                  </a:txBody>
                  <a:tcPr marL="3629" marR="3629" marT="3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</a:t>
                      </a:r>
                    </a:p>
                  </a:txBody>
                  <a:tcPr marL="3629" marR="3629" marT="3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</a:t>
                      </a:r>
                    </a:p>
                  </a:txBody>
                  <a:tcPr marL="3629" marR="3629" marT="3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</a:t>
                      </a:r>
                    </a:p>
                  </a:txBody>
                  <a:tcPr marL="3629" marR="3629" marT="3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Баардык окуучулар</a:t>
                      </a:r>
                    </a:p>
                  </a:txBody>
                  <a:tcPr marL="3629" marR="3629" marT="3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Кл. комплект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</a:t>
                      </a:r>
                    </a:p>
                  </a:txBody>
                  <a:tcPr marL="3629" marR="3629" marT="3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</a:t>
                      </a:r>
                    </a:p>
                  </a:txBody>
                  <a:tcPr marL="3629" marR="3629" marT="3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Баардык окуучулар</a:t>
                      </a:r>
                    </a:p>
                  </a:txBody>
                  <a:tcPr marL="3629" marR="3629" marT="3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Класстар</a:t>
                      </a:r>
                    </a:p>
                  </a:txBody>
                  <a:tcPr marL="3629" marR="3629" marT="3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Окуучулар</a:t>
                      </a:r>
                    </a:p>
                  </a:txBody>
                  <a:tcPr marL="3629" marR="3629" marT="3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Эркек </a:t>
                      </a:r>
                    </a:p>
                  </a:txBody>
                  <a:tcPr marL="3629" marR="3629" marT="3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Кыз</a:t>
                      </a:r>
                    </a:p>
                  </a:txBody>
                  <a:tcPr marL="3629" marR="3629" marT="3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0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Классы </a:t>
                      </a:r>
                    </a:p>
                  </a:txBody>
                  <a:tcPr marL="3629" marR="3629" marT="3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учащихся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учащихся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Классы </a:t>
                      </a:r>
                    </a:p>
                  </a:txBody>
                  <a:tcPr marL="3629" marR="3629" marT="3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Учащихся</a:t>
                      </a:r>
                    </a:p>
                  </a:txBody>
                  <a:tcPr marL="3629" marR="3629" marT="3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Мальчик</a:t>
                      </a:r>
                    </a:p>
                  </a:txBody>
                  <a:tcPr marL="3629" marR="3629" marT="3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Девочка</a:t>
                      </a:r>
                    </a:p>
                  </a:txBody>
                  <a:tcPr marL="3629" marR="3629" marT="3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Средняя напол.ть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48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365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365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186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179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40,56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40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307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307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166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38,38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40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283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323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164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159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35,89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368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368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191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177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36,8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1-4 кл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156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159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157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1323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1363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707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656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37,86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980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314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314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178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39,25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64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339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339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185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156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37,67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315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315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156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159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39,38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02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336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336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164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172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37,33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87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199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199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39,8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5-9 кл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196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198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193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194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154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156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1503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1503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774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729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38,54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249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29,33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42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98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10-11 кл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32,4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98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417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420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380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352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349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309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313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262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2988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3028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1540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1488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37,85</a:t>
                      </a:r>
                    </a:p>
                  </a:txBody>
                  <a:tcPr marL="3629" marR="3629" marT="3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257"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0257"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257"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Директордун милдетин аткаруучу:                                     Ажыгулова.К.К.</a:t>
                      </a: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257"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29" marR="3629" marT="3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31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лед самолета">
    <a:dk1>
      <a:sysClr val="windowText" lastClr="000000"/>
    </a:dk1>
    <a:lt1>
      <a:sysClr val="window" lastClr="FFFFFF"/>
    </a:lt1>
    <a:dk2>
      <a:srgbClr val="454545"/>
    </a:dk2>
    <a:lt2>
      <a:srgbClr val="DADADA"/>
    </a:lt2>
    <a:accent1>
      <a:srgbClr val="E5224E"/>
    </a:accent1>
    <a:accent2>
      <a:srgbClr val="9D074E"/>
    </a:accent2>
    <a:accent3>
      <a:srgbClr val="7F2294"/>
    </a:accent3>
    <a:accent4>
      <a:srgbClr val="8D65EA"/>
    </a:accent4>
    <a:accent5>
      <a:srgbClr val="588FE2"/>
    </a:accent5>
    <a:accent6>
      <a:srgbClr val="127CA4"/>
    </a:accent6>
    <a:hlink>
      <a:srgbClr val="FB4AB6"/>
    </a:hlink>
    <a:folHlink>
      <a:srgbClr val="F98FE9"/>
    </a:folHlink>
  </a:clrScheme>
  <a:fontScheme name="След самолета">
    <a:majorFont>
      <a:latin typeface="Century Gothic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лед самолета">
    <a:fillStyleLst>
      <a:solidFill>
        <a:schemeClr val="phClr"/>
      </a:solidFill>
      <a:gradFill rotWithShape="1">
        <a:gsLst>
          <a:gs pos="0">
            <a:schemeClr val="phClr">
              <a:tint val="69000"/>
              <a:alpha val="100000"/>
              <a:satMod val="109000"/>
              <a:lumMod val="110000"/>
            </a:schemeClr>
          </a:gs>
          <a:gs pos="52000">
            <a:schemeClr val="phClr">
              <a:tint val="74000"/>
              <a:satMod val="100000"/>
              <a:lumMod val="104000"/>
            </a:schemeClr>
          </a:gs>
          <a:gs pos="100000">
            <a:schemeClr val="phClr">
              <a:tint val="78000"/>
              <a:satMod val="100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00000"/>
              <a:lumMod val="104000"/>
            </a:schemeClr>
          </a:gs>
          <a:gs pos="78000">
            <a:schemeClr val="phClr">
              <a:shade val="100000"/>
              <a:satMod val="110000"/>
              <a:lumMod val="10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a:effectStyle>
      <a:effectStyle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лед самолета">
    <a:dk1>
      <a:sysClr val="windowText" lastClr="000000"/>
    </a:dk1>
    <a:lt1>
      <a:sysClr val="window" lastClr="FFFFFF"/>
    </a:lt1>
    <a:dk2>
      <a:srgbClr val="454545"/>
    </a:dk2>
    <a:lt2>
      <a:srgbClr val="DADADA"/>
    </a:lt2>
    <a:accent1>
      <a:srgbClr val="E5224E"/>
    </a:accent1>
    <a:accent2>
      <a:srgbClr val="9D074E"/>
    </a:accent2>
    <a:accent3>
      <a:srgbClr val="7F2294"/>
    </a:accent3>
    <a:accent4>
      <a:srgbClr val="8D65EA"/>
    </a:accent4>
    <a:accent5>
      <a:srgbClr val="588FE2"/>
    </a:accent5>
    <a:accent6>
      <a:srgbClr val="127CA4"/>
    </a:accent6>
    <a:hlink>
      <a:srgbClr val="FB4AB6"/>
    </a:hlink>
    <a:folHlink>
      <a:srgbClr val="F98FE9"/>
    </a:folHlink>
  </a:clrScheme>
  <a:fontScheme name="След самолета">
    <a:majorFont>
      <a:latin typeface="Century Gothic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лед самолета">
    <a:fillStyleLst>
      <a:solidFill>
        <a:schemeClr val="phClr"/>
      </a:solidFill>
      <a:gradFill rotWithShape="1">
        <a:gsLst>
          <a:gs pos="0">
            <a:schemeClr val="phClr">
              <a:tint val="69000"/>
              <a:alpha val="100000"/>
              <a:satMod val="109000"/>
              <a:lumMod val="110000"/>
            </a:schemeClr>
          </a:gs>
          <a:gs pos="52000">
            <a:schemeClr val="phClr">
              <a:tint val="74000"/>
              <a:satMod val="100000"/>
              <a:lumMod val="104000"/>
            </a:schemeClr>
          </a:gs>
          <a:gs pos="100000">
            <a:schemeClr val="phClr">
              <a:tint val="78000"/>
              <a:satMod val="100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00000"/>
              <a:lumMod val="104000"/>
            </a:schemeClr>
          </a:gs>
          <a:gs pos="78000">
            <a:schemeClr val="phClr">
              <a:shade val="100000"/>
              <a:satMod val="110000"/>
              <a:lumMod val="10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a:effectStyle>
      <a:effectStyle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лед самолета">
    <a:dk1>
      <a:sysClr val="windowText" lastClr="000000"/>
    </a:dk1>
    <a:lt1>
      <a:sysClr val="window" lastClr="FFFFFF"/>
    </a:lt1>
    <a:dk2>
      <a:srgbClr val="454545"/>
    </a:dk2>
    <a:lt2>
      <a:srgbClr val="DADADA"/>
    </a:lt2>
    <a:accent1>
      <a:srgbClr val="E5224E"/>
    </a:accent1>
    <a:accent2>
      <a:srgbClr val="9D074E"/>
    </a:accent2>
    <a:accent3>
      <a:srgbClr val="7F2294"/>
    </a:accent3>
    <a:accent4>
      <a:srgbClr val="8D65EA"/>
    </a:accent4>
    <a:accent5>
      <a:srgbClr val="588FE2"/>
    </a:accent5>
    <a:accent6>
      <a:srgbClr val="127CA4"/>
    </a:accent6>
    <a:hlink>
      <a:srgbClr val="FB4AB6"/>
    </a:hlink>
    <a:folHlink>
      <a:srgbClr val="F98FE9"/>
    </a:folHlink>
  </a:clrScheme>
  <a:fontScheme name="След самолета">
    <a:majorFont>
      <a:latin typeface="Century Gothic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лед самолета">
    <a:fillStyleLst>
      <a:solidFill>
        <a:schemeClr val="phClr"/>
      </a:solidFill>
      <a:gradFill rotWithShape="1">
        <a:gsLst>
          <a:gs pos="0">
            <a:schemeClr val="phClr">
              <a:tint val="69000"/>
              <a:alpha val="100000"/>
              <a:satMod val="109000"/>
              <a:lumMod val="110000"/>
            </a:schemeClr>
          </a:gs>
          <a:gs pos="52000">
            <a:schemeClr val="phClr">
              <a:tint val="74000"/>
              <a:satMod val="100000"/>
              <a:lumMod val="104000"/>
            </a:schemeClr>
          </a:gs>
          <a:gs pos="100000">
            <a:schemeClr val="phClr">
              <a:tint val="78000"/>
              <a:satMod val="100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00000"/>
              <a:lumMod val="104000"/>
            </a:schemeClr>
          </a:gs>
          <a:gs pos="78000">
            <a:schemeClr val="phClr">
              <a:shade val="100000"/>
              <a:satMod val="110000"/>
              <a:lumMod val="10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a:effectStyle>
      <a:effectStyle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лед самолета">
    <a:dk1>
      <a:sysClr val="windowText" lastClr="000000"/>
    </a:dk1>
    <a:lt1>
      <a:sysClr val="window" lastClr="FFFFFF"/>
    </a:lt1>
    <a:dk2>
      <a:srgbClr val="454545"/>
    </a:dk2>
    <a:lt2>
      <a:srgbClr val="DADADA"/>
    </a:lt2>
    <a:accent1>
      <a:srgbClr val="E5224E"/>
    </a:accent1>
    <a:accent2>
      <a:srgbClr val="9D074E"/>
    </a:accent2>
    <a:accent3>
      <a:srgbClr val="7F2294"/>
    </a:accent3>
    <a:accent4>
      <a:srgbClr val="8D65EA"/>
    </a:accent4>
    <a:accent5>
      <a:srgbClr val="588FE2"/>
    </a:accent5>
    <a:accent6>
      <a:srgbClr val="127CA4"/>
    </a:accent6>
    <a:hlink>
      <a:srgbClr val="FB4AB6"/>
    </a:hlink>
    <a:folHlink>
      <a:srgbClr val="F98FE9"/>
    </a:folHlink>
  </a:clrScheme>
  <a:fontScheme name="След самолета">
    <a:majorFont>
      <a:latin typeface="Century Gothic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лед самолета">
    <a:fillStyleLst>
      <a:solidFill>
        <a:schemeClr val="phClr"/>
      </a:solidFill>
      <a:gradFill rotWithShape="1">
        <a:gsLst>
          <a:gs pos="0">
            <a:schemeClr val="phClr">
              <a:tint val="69000"/>
              <a:alpha val="100000"/>
              <a:satMod val="109000"/>
              <a:lumMod val="110000"/>
            </a:schemeClr>
          </a:gs>
          <a:gs pos="52000">
            <a:schemeClr val="phClr">
              <a:tint val="74000"/>
              <a:satMod val="100000"/>
              <a:lumMod val="104000"/>
            </a:schemeClr>
          </a:gs>
          <a:gs pos="100000">
            <a:schemeClr val="phClr">
              <a:tint val="78000"/>
              <a:satMod val="100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00000"/>
              <a:lumMod val="104000"/>
            </a:schemeClr>
          </a:gs>
          <a:gs pos="78000">
            <a:schemeClr val="phClr">
              <a:shade val="100000"/>
              <a:satMod val="110000"/>
              <a:lumMod val="10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a:effectStyle>
      <a:effectStyle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1266</TotalTime>
  <Words>802</Words>
  <Application>Microsoft Office PowerPoint</Application>
  <PresentationFormat>Экран (4:3)</PresentationFormat>
  <Paragraphs>607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След самолета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Билим сапаты: 20% Жетишуу%- 100%</vt:lpstr>
      <vt:lpstr>НЦТ, олимпиада  корректура Депозит жеке маалымат жайылтпоо Жемкорчулукка каршы күрошүү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Администратор</cp:lastModifiedBy>
  <cp:revision>112</cp:revision>
  <cp:lastPrinted>2022-11-18T10:58:20Z</cp:lastPrinted>
  <dcterms:created xsi:type="dcterms:W3CDTF">2013-03-21T06:21:55Z</dcterms:created>
  <dcterms:modified xsi:type="dcterms:W3CDTF">2023-03-18T05:02:26Z</dcterms:modified>
</cp:coreProperties>
</file>